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6"/>
  </p:notesMasterIdLst>
  <p:sldIdLst>
    <p:sldId id="267" r:id="rId5"/>
    <p:sldId id="286" r:id="rId6"/>
    <p:sldId id="268" r:id="rId7"/>
    <p:sldId id="295" r:id="rId8"/>
    <p:sldId id="290" r:id="rId9"/>
    <p:sldId id="279" r:id="rId10"/>
    <p:sldId id="280" r:id="rId11"/>
    <p:sldId id="297" r:id="rId12"/>
    <p:sldId id="298" r:id="rId13"/>
    <p:sldId id="299" r:id="rId14"/>
    <p:sldId id="300" r:id="rId15"/>
    <p:sldId id="301" r:id="rId16"/>
    <p:sldId id="302" r:id="rId17"/>
    <p:sldId id="305" r:id="rId18"/>
    <p:sldId id="306" r:id="rId19"/>
    <p:sldId id="307" r:id="rId20"/>
    <p:sldId id="308" r:id="rId21"/>
    <p:sldId id="309" r:id="rId22"/>
    <p:sldId id="310" r:id="rId23"/>
    <p:sldId id="311" r:id="rId24"/>
    <p:sldId id="312"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77469" autoAdjust="0"/>
  </p:normalViewPr>
  <p:slideViewPr>
    <p:cSldViewPr snapToGrid="0">
      <p:cViewPr varScale="1">
        <p:scale>
          <a:sx n="85" d="100"/>
          <a:sy n="85" d="100"/>
        </p:scale>
        <p:origin x="37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A58F0-7903-4D50-86A2-4A7527737E1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E89CA0A-CDDE-4BC2-A97C-607D721EDBF3}">
      <dgm:prSet/>
      <dgm:spPr/>
      <dgm:t>
        <a:bodyPr/>
        <a:lstStyle/>
        <a:p>
          <a:r>
            <a:rPr lang="nl-NL"/>
            <a:t>Mechanisch verkleinen van voedsel (kauwen/kneden)</a:t>
          </a:r>
          <a:endParaRPr lang="en-US"/>
        </a:p>
      </dgm:t>
    </dgm:pt>
    <dgm:pt modelId="{06B1C256-B88E-4B5A-9BB1-7521D6E997AD}" type="parTrans" cxnId="{2D0AE2DE-F98B-41B3-830D-00B1DD47D7B5}">
      <dgm:prSet/>
      <dgm:spPr/>
      <dgm:t>
        <a:bodyPr/>
        <a:lstStyle/>
        <a:p>
          <a:endParaRPr lang="en-US"/>
        </a:p>
      </dgm:t>
    </dgm:pt>
    <dgm:pt modelId="{7F8A5403-EC62-4352-A966-D6581AE44F31}" type="sibTrans" cxnId="{2D0AE2DE-F98B-41B3-830D-00B1DD47D7B5}">
      <dgm:prSet/>
      <dgm:spPr/>
      <dgm:t>
        <a:bodyPr/>
        <a:lstStyle/>
        <a:p>
          <a:endParaRPr lang="en-US"/>
        </a:p>
      </dgm:t>
    </dgm:pt>
    <dgm:pt modelId="{0ED5985F-4AF6-4BB6-9EAD-0BCDF1FBA1D4}">
      <dgm:prSet/>
      <dgm:spPr/>
      <dgm:t>
        <a:bodyPr/>
        <a:lstStyle/>
        <a:p>
          <a:r>
            <a:rPr lang="nl-NL"/>
            <a:t>Het enzymatisch (enzymen) of fermentief (bacteriën) afbreken van de voedingsstoffen tot hun bouwstenen (vertering)</a:t>
          </a:r>
          <a:endParaRPr lang="en-US"/>
        </a:p>
      </dgm:t>
    </dgm:pt>
    <dgm:pt modelId="{C2D97251-4F88-4CB5-801E-EF3220CE15FE}" type="parTrans" cxnId="{71192D9A-8DE4-4D48-840B-079512E03959}">
      <dgm:prSet/>
      <dgm:spPr/>
      <dgm:t>
        <a:bodyPr/>
        <a:lstStyle/>
        <a:p>
          <a:endParaRPr lang="en-US"/>
        </a:p>
      </dgm:t>
    </dgm:pt>
    <dgm:pt modelId="{DD91CAA2-41D2-439C-B0DA-4FBFB9BFAC17}" type="sibTrans" cxnId="{71192D9A-8DE4-4D48-840B-079512E03959}">
      <dgm:prSet/>
      <dgm:spPr/>
      <dgm:t>
        <a:bodyPr/>
        <a:lstStyle/>
        <a:p>
          <a:endParaRPr lang="en-US"/>
        </a:p>
      </dgm:t>
    </dgm:pt>
    <dgm:pt modelId="{C985320E-9E50-4BD9-852A-F7B067EAEC3E}">
      <dgm:prSet/>
      <dgm:spPr/>
      <dgm:t>
        <a:bodyPr/>
        <a:lstStyle/>
        <a:p>
          <a:r>
            <a:rPr lang="nl-NL"/>
            <a:t>Transport van de voedselbrij door het spijsverteringskanaal (slikken en peristaltiek) </a:t>
          </a:r>
          <a:endParaRPr lang="en-US"/>
        </a:p>
      </dgm:t>
    </dgm:pt>
    <dgm:pt modelId="{C89C7827-3EF0-4F54-A346-A751E4DFC9C9}" type="parTrans" cxnId="{2D295184-04CB-469C-A4B3-90786D1157B2}">
      <dgm:prSet/>
      <dgm:spPr/>
      <dgm:t>
        <a:bodyPr/>
        <a:lstStyle/>
        <a:p>
          <a:endParaRPr lang="en-US"/>
        </a:p>
      </dgm:t>
    </dgm:pt>
    <dgm:pt modelId="{ECE5078F-3F6D-4B29-B47C-C68AFB7A9304}" type="sibTrans" cxnId="{2D295184-04CB-469C-A4B3-90786D1157B2}">
      <dgm:prSet/>
      <dgm:spPr/>
      <dgm:t>
        <a:bodyPr/>
        <a:lstStyle/>
        <a:p>
          <a:endParaRPr lang="en-US"/>
        </a:p>
      </dgm:t>
    </dgm:pt>
    <dgm:pt modelId="{1C2CBBB7-4641-4E19-8FE3-B155B569ABEF}">
      <dgm:prSet/>
      <dgm:spPr/>
      <dgm:t>
        <a:bodyPr/>
        <a:lstStyle/>
        <a:p>
          <a:r>
            <a:rPr lang="nl-NL"/>
            <a:t>Overdracht van de voedingsstoffen aan het bloed (resorptie) </a:t>
          </a:r>
          <a:endParaRPr lang="en-US"/>
        </a:p>
      </dgm:t>
    </dgm:pt>
    <dgm:pt modelId="{46AF28F2-C700-4B12-B3C6-33F1AE262016}" type="parTrans" cxnId="{0D1E69BB-ED8D-4AEC-AD0D-DE845DF00EA2}">
      <dgm:prSet/>
      <dgm:spPr/>
      <dgm:t>
        <a:bodyPr/>
        <a:lstStyle/>
        <a:p>
          <a:endParaRPr lang="en-US"/>
        </a:p>
      </dgm:t>
    </dgm:pt>
    <dgm:pt modelId="{A5A3A306-8681-4B4C-A833-36B45A951AF8}" type="sibTrans" cxnId="{0D1E69BB-ED8D-4AEC-AD0D-DE845DF00EA2}">
      <dgm:prSet/>
      <dgm:spPr/>
      <dgm:t>
        <a:bodyPr/>
        <a:lstStyle/>
        <a:p>
          <a:endParaRPr lang="en-US"/>
        </a:p>
      </dgm:t>
    </dgm:pt>
    <dgm:pt modelId="{C08B4CA7-51C0-451E-9227-EF0EB0E81972}">
      <dgm:prSet/>
      <dgm:spPr/>
      <dgm:t>
        <a:bodyPr/>
        <a:lstStyle/>
        <a:p>
          <a:r>
            <a:rPr lang="nl-NL"/>
            <a:t>Het afscheiden van het onverteerde restant (faeces)</a:t>
          </a:r>
          <a:endParaRPr lang="en-US"/>
        </a:p>
      </dgm:t>
    </dgm:pt>
    <dgm:pt modelId="{372B0626-49A4-4B21-AB4A-1B257E2F5418}" type="parTrans" cxnId="{7804CA03-23F0-4D6B-9A28-34DBD2E44B07}">
      <dgm:prSet/>
      <dgm:spPr/>
      <dgm:t>
        <a:bodyPr/>
        <a:lstStyle/>
        <a:p>
          <a:endParaRPr lang="en-US"/>
        </a:p>
      </dgm:t>
    </dgm:pt>
    <dgm:pt modelId="{D0428E1E-90D7-41B1-A8D7-D2A784FA18F9}" type="sibTrans" cxnId="{7804CA03-23F0-4D6B-9A28-34DBD2E44B07}">
      <dgm:prSet/>
      <dgm:spPr/>
      <dgm:t>
        <a:bodyPr/>
        <a:lstStyle/>
        <a:p>
          <a:endParaRPr lang="en-US"/>
        </a:p>
      </dgm:t>
    </dgm:pt>
    <dgm:pt modelId="{27806296-13BB-F84C-8082-F4A7A073E8D1}" type="pres">
      <dgm:prSet presAssocID="{90AA58F0-7903-4D50-86A2-4A7527737E11}" presName="vert0" presStyleCnt="0">
        <dgm:presLayoutVars>
          <dgm:dir/>
          <dgm:animOne val="branch"/>
          <dgm:animLvl val="lvl"/>
        </dgm:presLayoutVars>
      </dgm:prSet>
      <dgm:spPr/>
    </dgm:pt>
    <dgm:pt modelId="{981E8D7B-8757-A545-86CD-995F62E44406}" type="pres">
      <dgm:prSet presAssocID="{CE89CA0A-CDDE-4BC2-A97C-607D721EDBF3}" presName="thickLine" presStyleLbl="alignNode1" presStyleIdx="0" presStyleCnt="5"/>
      <dgm:spPr/>
    </dgm:pt>
    <dgm:pt modelId="{B0FA248E-9BB1-8E4E-96C0-FEDD3D2E06A0}" type="pres">
      <dgm:prSet presAssocID="{CE89CA0A-CDDE-4BC2-A97C-607D721EDBF3}" presName="horz1" presStyleCnt="0"/>
      <dgm:spPr/>
    </dgm:pt>
    <dgm:pt modelId="{62F16E64-469D-854F-ABCC-C3CF1F4DEC61}" type="pres">
      <dgm:prSet presAssocID="{CE89CA0A-CDDE-4BC2-A97C-607D721EDBF3}" presName="tx1" presStyleLbl="revTx" presStyleIdx="0" presStyleCnt="5"/>
      <dgm:spPr/>
    </dgm:pt>
    <dgm:pt modelId="{A58A2EE1-3455-6B4C-B446-6506D2DD7D9F}" type="pres">
      <dgm:prSet presAssocID="{CE89CA0A-CDDE-4BC2-A97C-607D721EDBF3}" presName="vert1" presStyleCnt="0"/>
      <dgm:spPr/>
    </dgm:pt>
    <dgm:pt modelId="{AFCAA402-1D03-564A-8E30-520FDDD4C144}" type="pres">
      <dgm:prSet presAssocID="{0ED5985F-4AF6-4BB6-9EAD-0BCDF1FBA1D4}" presName="thickLine" presStyleLbl="alignNode1" presStyleIdx="1" presStyleCnt="5"/>
      <dgm:spPr/>
    </dgm:pt>
    <dgm:pt modelId="{6514AF15-1A4C-D243-A55C-4121EDB65FC8}" type="pres">
      <dgm:prSet presAssocID="{0ED5985F-4AF6-4BB6-9EAD-0BCDF1FBA1D4}" presName="horz1" presStyleCnt="0"/>
      <dgm:spPr/>
    </dgm:pt>
    <dgm:pt modelId="{ADA60873-48E9-EC47-9A2B-BF1E700E1D60}" type="pres">
      <dgm:prSet presAssocID="{0ED5985F-4AF6-4BB6-9EAD-0BCDF1FBA1D4}" presName="tx1" presStyleLbl="revTx" presStyleIdx="1" presStyleCnt="5"/>
      <dgm:spPr/>
    </dgm:pt>
    <dgm:pt modelId="{9A82B603-D3C8-B440-AE9D-748D087EA3D6}" type="pres">
      <dgm:prSet presAssocID="{0ED5985F-4AF6-4BB6-9EAD-0BCDF1FBA1D4}" presName="vert1" presStyleCnt="0"/>
      <dgm:spPr/>
    </dgm:pt>
    <dgm:pt modelId="{53404E1E-1073-714B-BF93-A2EF955D65A4}" type="pres">
      <dgm:prSet presAssocID="{C985320E-9E50-4BD9-852A-F7B067EAEC3E}" presName="thickLine" presStyleLbl="alignNode1" presStyleIdx="2" presStyleCnt="5"/>
      <dgm:spPr/>
    </dgm:pt>
    <dgm:pt modelId="{CA29270E-CDA7-5D4B-9F8F-915F0543BA4A}" type="pres">
      <dgm:prSet presAssocID="{C985320E-9E50-4BD9-852A-F7B067EAEC3E}" presName="horz1" presStyleCnt="0"/>
      <dgm:spPr/>
    </dgm:pt>
    <dgm:pt modelId="{E5E63AB9-FC3C-B841-AFDD-E39BB7EA9084}" type="pres">
      <dgm:prSet presAssocID="{C985320E-9E50-4BD9-852A-F7B067EAEC3E}" presName="tx1" presStyleLbl="revTx" presStyleIdx="2" presStyleCnt="5"/>
      <dgm:spPr/>
    </dgm:pt>
    <dgm:pt modelId="{D3260B63-192E-2142-B600-1CEB19D5D919}" type="pres">
      <dgm:prSet presAssocID="{C985320E-9E50-4BD9-852A-F7B067EAEC3E}" presName="vert1" presStyleCnt="0"/>
      <dgm:spPr/>
    </dgm:pt>
    <dgm:pt modelId="{761DE4CA-4FA8-F547-B3B7-A1678F739ABB}" type="pres">
      <dgm:prSet presAssocID="{1C2CBBB7-4641-4E19-8FE3-B155B569ABEF}" presName="thickLine" presStyleLbl="alignNode1" presStyleIdx="3" presStyleCnt="5"/>
      <dgm:spPr/>
    </dgm:pt>
    <dgm:pt modelId="{4BD73F19-F946-2D4B-A8A3-9185A790CEEC}" type="pres">
      <dgm:prSet presAssocID="{1C2CBBB7-4641-4E19-8FE3-B155B569ABEF}" presName="horz1" presStyleCnt="0"/>
      <dgm:spPr/>
    </dgm:pt>
    <dgm:pt modelId="{7434F681-E06A-C243-BA2C-9EAFB83E1E62}" type="pres">
      <dgm:prSet presAssocID="{1C2CBBB7-4641-4E19-8FE3-B155B569ABEF}" presName="tx1" presStyleLbl="revTx" presStyleIdx="3" presStyleCnt="5"/>
      <dgm:spPr/>
    </dgm:pt>
    <dgm:pt modelId="{D3B7FB60-F614-7A46-8B4B-B7AAF56F440D}" type="pres">
      <dgm:prSet presAssocID="{1C2CBBB7-4641-4E19-8FE3-B155B569ABEF}" presName="vert1" presStyleCnt="0"/>
      <dgm:spPr/>
    </dgm:pt>
    <dgm:pt modelId="{BE011BAC-BD07-E94F-B296-C3B6E9E921B1}" type="pres">
      <dgm:prSet presAssocID="{C08B4CA7-51C0-451E-9227-EF0EB0E81972}" presName="thickLine" presStyleLbl="alignNode1" presStyleIdx="4" presStyleCnt="5"/>
      <dgm:spPr/>
    </dgm:pt>
    <dgm:pt modelId="{F89D689A-AEDF-E14B-B0F8-7D687ED2490A}" type="pres">
      <dgm:prSet presAssocID="{C08B4CA7-51C0-451E-9227-EF0EB0E81972}" presName="horz1" presStyleCnt="0"/>
      <dgm:spPr/>
    </dgm:pt>
    <dgm:pt modelId="{845E0716-7591-9040-8A6D-A41E60A10AF6}" type="pres">
      <dgm:prSet presAssocID="{C08B4CA7-51C0-451E-9227-EF0EB0E81972}" presName="tx1" presStyleLbl="revTx" presStyleIdx="4" presStyleCnt="5"/>
      <dgm:spPr/>
    </dgm:pt>
    <dgm:pt modelId="{CC0A0F02-611D-6C4A-9D9E-22D6026523E6}" type="pres">
      <dgm:prSet presAssocID="{C08B4CA7-51C0-451E-9227-EF0EB0E81972}" presName="vert1" presStyleCnt="0"/>
      <dgm:spPr/>
    </dgm:pt>
  </dgm:ptLst>
  <dgm:cxnLst>
    <dgm:cxn modelId="{7804CA03-23F0-4D6B-9A28-34DBD2E44B07}" srcId="{90AA58F0-7903-4D50-86A2-4A7527737E11}" destId="{C08B4CA7-51C0-451E-9227-EF0EB0E81972}" srcOrd="4" destOrd="0" parTransId="{372B0626-49A4-4B21-AB4A-1B257E2F5418}" sibTransId="{D0428E1E-90D7-41B1-A8D7-D2A784FA18F9}"/>
    <dgm:cxn modelId="{2D295184-04CB-469C-A4B3-90786D1157B2}" srcId="{90AA58F0-7903-4D50-86A2-4A7527737E11}" destId="{C985320E-9E50-4BD9-852A-F7B067EAEC3E}" srcOrd="2" destOrd="0" parTransId="{C89C7827-3EF0-4F54-A346-A751E4DFC9C9}" sibTransId="{ECE5078F-3F6D-4B29-B47C-C68AFB7A9304}"/>
    <dgm:cxn modelId="{5709C484-8DB2-454F-9CC8-768519719E9A}" type="presOf" srcId="{C08B4CA7-51C0-451E-9227-EF0EB0E81972}" destId="{845E0716-7591-9040-8A6D-A41E60A10AF6}" srcOrd="0" destOrd="0" presId="urn:microsoft.com/office/officeart/2008/layout/LinedList"/>
    <dgm:cxn modelId="{71192D9A-8DE4-4D48-840B-079512E03959}" srcId="{90AA58F0-7903-4D50-86A2-4A7527737E11}" destId="{0ED5985F-4AF6-4BB6-9EAD-0BCDF1FBA1D4}" srcOrd="1" destOrd="0" parTransId="{C2D97251-4F88-4CB5-801E-EF3220CE15FE}" sibTransId="{DD91CAA2-41D2-439C-B0DA-4FBFB9BFAC17}"/>
    <dgm:cxn modelId="{4607F39A-91E3-5D45-8AD4-8ACA80E241E0}" type="presOf" srcId="{0ED5985F-4AF6-4BB6-9EAD-0BCDF1FBA1D4}" destId="{ADA60873-48E9-EC47-9A2B-BF1E700E1D60}" srcOrd="0" destOrd="0" presId="urn:microsoft.com/office/officeart/2008/layout/LinedList"/>
    <dgm:cxn modelId="{30A863B7-0408-7945-8BFC-83F03345B357}" type="presOf" srcId="{CE89CA0A-CDDE-4BC2-A97C-607D721EDBF3}" destId="{62F16E64-469D-854F-ABCC-C3CF1F4DEC61}" srcOrd="0" destOrd="0" presId="urn:microsoft.com/office/officeart/2008/layout/LinedList"/>
    <dgm:cxn modelId="{0D1E69BB-ED8D-4AEC-AD0D-DE845DF00EA2}" srcId="{90AA58F0-7903-4D50-86A2-4A7527737E11}" destId="{1C2CBBB7-4641-4E19-8FE3-B155B569ABEF}" srcOrd="3" destOrd="0" parTransId="{46AF28F2-C700-4B12-B3C6-33F1AE262016}" sibTransId="{A5A3A306-8681-4B4C-A833-36B45A951AF8}"/>
    <dgm:cxn modelId="{62F8EDC0-A288-A24D-821E-48B80FB853DF}" type="presOf" srcId="{1C2CBBB7-4641-4E19-8FE3-B155B569ABEF}" destId="{7434F681-E06A-C243-BA2C-9EAFB83E1E62}" srcOrd="0" destOrd="0" presId="urn:microsoft.com/office/officeart/2008/layout/LinedList"/>
    <dgm:cxn modelId="{4E7C35C6-1C72-5B46-9227-05DB4C2C3B92}" type="presOf" srcId="{90AA58F0-7903-4D50-86A2-4A7527737E11}" destId="{27806296-13BB-F84C-8082-F4A7A073E8D1}" srcOrd="0" destOrd="0" presId="urn:microsoft.com/office/officeart/2008/layout/LinedList"/>
    <dgm:cxn modelId="{2D0AE2DE-F98B-41B3-830D-00B1DD47D7B5}" srcId="{90AA58F0-7903-4D50-86A2-4A7527737E11}" destId="{CE89CA0A-CDDE-4BC2-A97C-607D721EDBF3}" srcOrd="0" destOrd="0" parTransId="{06B1C256-B88E-4B5A-9BB1-7521D6E997AD}" sibTransId="{7F8A5403-EC62-4352-A966-D6581AE44F31}"/>
    <dgm:cxn modelId="{C38E1EEC-BFCE-874F-9045-1DFF466F04E2}" type="presOf" srcId="{C985320E-9E50-4BD9-852A-F7B067EAEC3E}" destId="{E5E63AB9-FC3C-B841-AFDD-E39BB7EA9084}" srcOrd="0" destOrd="0" presId="urn:microsoft.com/office/officeart/2008/layout/LinedList"/>
    <dgm:cxn modelId="{83AD85A1-510D-9B4E-AAE2-01C1FEDAAAE8}" type="presParOf" srcId="{27806296-13BB-F84C-8082-F4A7A073E8D1}" destId="{981E8D7B-8757-A545-86CD-995F62E44406}" srcOrd="0" destOrd="0" presId="urn:microsoft.com/office/officeart/2008/layout/LinedList"/>
    <dgm:cxn modelId="{34A88355-F21C-6944-BD1F-A0E480D74C8C}" type="presParOf" srcId="{27806296-13BB-F84C-8082-F4A7A073E8D1}" destId="{B0FA248E-9BB1-8E4E-96C0-FEDD3D2E06A0}" srcOrd="1" destOrd="0" presId="urn:microsoft.com/office/officeart/2008/layout/LinedList"/>
    <dgm:cxn modelId="{08C7FB42-C1A2-2B4A-B52C-8C31096195A3}" type="presParOf" srcId="{B0FA248E-9BB1-8E4E-96C0-FEDD3D2E06A0}" destId="{62F16E64-469D-854F-ABCC-C3CF1F4DEC61}" srcOrd="0" destOrd="0" presId="urn:microsoft.com/office/officeart/2008/layout/LinedList"/>
    <dgm:cxn modelId="{EBAAFEE4-4E3D-2840-9161-1E9FC1C939C5}" type="presParOf" srcId="{B0FA248E-9BB1-8E4E-96C0-FEDD3D2E06A0}" destId="{A58A2EE1-3455-6B4C-B446-6506D2DD7D9F}" srcOrd="1" destOrd="0" presId="urn:microsoft.com/office/officeart/2008/layout/LinedList"/>
    <dgm:cxn modelId="{2367FD58-7A01-364B-845C-2D3A67ED1CA3}" type="presParOf" srcId="{27806296-13BB-F84C-8082-F4A7A073E8D1}" destId="{AFCAA402-1D03-564A-8E30-520FDDD4C144}" srcOrd="2" destOrd="0" presId="urn:microsoft.com/office/officeart/2008/layout/LinedList"/>
    <dgm:cxn modelId="{F9C7F522-291B-DF4E-B74C-7CF1457DFDB6}" type="presParOf" srcId="{27806296-13BB-F84C-8082-F4A7A073E8D1}" destId="{6514AF15-1A4C-D243-A55C-4121EDB65FC8}" srcOrd="3" destOrd="0" presId="urn:microsoft.com/office/officeart/2008/layout/LinedList"/>
    <dgm:cxn modelId="{DD1ED199-2A68-D948-B8BA-1420B0FD85EE}" type="presParOf" srcId="{6514AF15-1A4C-D243-A55C-4121EDB65FC8}" destId="{ADA60873-48E9-EC47-9A2B-BF1E700E1D60}" srcOrd="0" destOrd="0" presId="urn:microsoft.com/office/officeart/2008/layout/LinedList"/>
    <dgm:cxn modelId="{631C626C-A8F6-8A4B-AB79-651C64B2AF24}" type="presParOf" srcId="{6514AF15-1A4C-D243-A55C-4121EDB65FC8}" destId="{9A82B603-D3C8-B440-AE9D-748D087EA3D6}" srcOrd="1" destOrd="0" presId="urn:microsoft.com/office/officeart/2008/layout/LinedList"/>
    <dgm:cxn modelId="{DB7060E9-6675-0749-A3A7-D746CCD15A1B}" type="presParOf" srcId="{27806296-13BB-F84C-8082-F4A7A073E8D1}" destId="{53404E1E-1073-714B-BF93-A2EF955D65A4}" srcOrd="4" destOrd="0" presId="urn:microsoft.com/office/officeart/2008/layout/LinedList"/>
    <dgm:cxn modelId="{BEB889C6-FAA6-654F-B574-14720C682A04}" type="presParOf" srcId="{27806296-13BB-F84C-8082-F4A7A073E8D1}" destId="{CA29270E-CDA7-5D4B-9F8F-915F0543BA4A}" srcOrd="5" destOrd="0" presId="urn:microsoft.com/office/officeart/2008/layout/LinedList"/>
    <dgm:cxn modelId="{6385E437-D6C4-C54D-A68B-B6ECE6F2E8A6}" type="presParOf" srcId="{CA29270E-CDA7-5D4B-9F8F-915F0543BA4A}" destId="{E5E63AB9-FC3C-B841-AFDD-E39BB7EA9084}" srcOrd="0" destOrd="0" presId="urn:microsoft.com/office/officeart/2008/layout/LinedList"/>
    <dgm:cxn modelId="{6691AD6F-BB2C-7C4C-A3D3-9D5510F6022E}" type="presParOf" srcId="{CA29270E-CDA7-5D4B-9F8F-915F0543BA4A}" destId="{D3260B63-192E-2142-B600-1CEB19D5D919}" srcOrd="1" destOrd="0" presId="urn:microsoft.com/office/officeart/2008/layout/LinedList"/>
    <dgm:cxn modelId="{AE4E7A39-92EF-CA45-8EFA-17E51AECDAFA}" type="presParOf" srcId="{27806296-13BB-F84C-8082-F4A7A073E8D1}" destId="{761DE4CA-4FA8-F547-B3B7-A1678F739ABB}" srcOrd="6" destOrd="0" presId="urn:microsoft.com/office/officeart/2008/layout/LinedList"/>
    <dgm:cxn modelId="{B32954A2-4DE4-AF4D-B41E-AFF0A9E38CFE}" type="presParOf" srcId="{27806296-13BB-F84C-8082-F4A7A073E8D1}" destId="{4BD73F19-F946-2D4B-A8A3-9185A790CEEC}" srcOrd="7" destOrd="0" presId="urn:microsoft.com/office/officeart/2008/layout/LinedList"/>
    <dgm:cxn modelId="{74CA7293-6F83-CE4D-BCF3-5A9E95E274A6}" type="presParOf" srcId="{4BD73F19-F946-2D4B-A8A3-9185A790CEEC}" destId="{7434F681-E06A-C243-BA2C-9EAFB83E1E62}" srcOrd="0" destOrd="0" presId="urn:microsoft.com/office/officeart/2008/layout/LinedList"/>
    <dgm:cxn modelId="{41B2C338-B556-8C48-ADA1-679BE234DABD}" type="presParOf" srcId="{4BD73F19-F946-2D4B-A8A3-9185A790CEEC}" destId="{D3B7FB60-F614-7A46-8B4B-B7AAF56F440D}" srcOrd="1" destOrd="0" presId="urn:microsoft.com/office/officeart/2008/layout/LinedList"/>
    <dgm:cxn modelId="{948768E8-F7BA-1648-961D-9F89E7D88F1C}" type="presParOf" srcId="{27806296-13BB-F84C-8082-F4A7A073E8D1}" destId="{BE011BAC-BD07-E94F-B296-C3B6E9E921B1}" srcOrd="8" destOrd="0" presId="urn:microsoft.com/office/officeart/2008/layout/LinedList"/>
    <dgm:cxn modelId="{5C0ABD1C-A5C5-5742-9560-10C8CD65C180}" type="presParOf" srcId="{27806296-13BB-F84C-8082-F4A7A073E8D1}" destId="{F89D689A-AEDF-E14B-B0F8-7D687ED2490A}" srcOrd="9" destOrd="0" presId="urn:microsoft.com/office/officeart/2008/layout/LinedList"/>
    <dgm:cxn modelId="{B3DE64CC-7C06-0F4D-AA9B-51F3B891FD45}" type="presParOf" srcId="{F89D689A-AEDF-E14B-B0F8-7D687ED2490A}" destId="{845E0716-7591-9040-8A6D-A41E60A10AF6}" srcOrd="0" destOrd="0" presId="urn:microsoft.com/office/officeart/2008/layout/LinedList"/>
    <dgm:cxn modelId="{9B5A1EB7-6A50-CF46-AAE3-15F6646134BC}" type="presParOf" srcId="{F89D689A-AEDF-E14B-B0F8-7D687ED2490A}" destId="{CC0A0F02-611D-6C4A-9D9E-22D6026523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8D7B-8757-A545-86CD-995F62E44406}">
      <dsp:nvSpPr>
        <dsp:cNvPr id="0" name=""/>
        <dsp:cNvSpPr/>
      </dsp:nvSpPr>
      <dsp:spPr>
        <a:xfrm>
          <a:off x="0" y="62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16E64-469D-854F-ABCC-C3CF1F4DEC61}">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Mechanisch verkleinen van voedsel (kauwen/kneden)</a:t>
          </a:r>
          <a:endParaRPr lang="en-US" sz="2000" kern="1200"/>
        </a:p>
      </dsp:txBody>
      <dsp:txXfrm>
        <a:off x="0" y="623"/>
        <a:ext cx="6492875" cy="1020830"/>
      </dsp:txXfrm>
    </dsp:sp>
    <dsp:sp modelId="{AFCAA402-1D03-564A-8E30-520FDDD4C144}">
      <dsp:nvSpPr>
        <dsp:cNvPr id="0" name=""/>
        <dsp:cNvSpPr/>
      </dsp:nvSpPr>
      <dsp:spPr>
        <a:xfrm>
          <a:off x="0" y="102145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60873-48E9-EC47-9A2B-BF1E700E1D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Het enzymatisch (enzymen) of fermentief (bacteriën) afbreken van de voedingsstoffen tot hun bouwstenen (vertering)</a:t>
          </a:r>
          <a:endParaRPr lang="en-US" sz="2000" kern="1200"/>
        </a:p>
      </dsp:txBody>
      <dsp:txXfrm>
        <a:off x="0" y="1021453"/>
        <a:ext cx="6492875" cy="1020830"/>
      </dsp:txXfrm>
    </dsp:sp>
    <dsp:sp modelId="{53404E1E-1073-714B-BF93-A2EF955D65A4}">
      <dsp:nvSpPr>
        <dsp:cNvPr id="0" name=""/>
        <dsp:cNvSpPr/>
      </dsp:nvSpPr>
      <dsp:spPr>
        <a:xfrm>
          <a:off x="0" y="2042284"/>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63AB9-FC3C-B841-AFDD-E39BB7EA9084}">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Transport van de voedselbrij door het spijsverteringskanaal (slikken en peristaltiek) </a:t>
          </a:r>
          <a:endParaRPr lang="en-US" sz="2000" kern="1200"/>
        </a:p>
      </dsp:txBody>
      <dsp:txXfrm>
        <a:off x="0" y="2042284"/>
        <a:ext cx="6492875" cy="1020830"/>
      </dsp:txXfrm>
    </dsp:sp>
    <dsp:sp modelId="{761DE4CA-4FA8-F547-B3B7-A1678F739ABB}">
      <dsp:nvSpPr>
        <dsp:cNvPr id="0" name=""/>
        <dsp:cNvSpPr/>
      </dsp:nvSpPr>
      <dsp:spPr>
        <a:xfrm>
          <a:off x="0" y="3063115"/>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4F681-E06A-C243-BA2C-9EAFB83E1E62}">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Overdracht van de voedingsstoffen aan het bloed (resorptie) </a:t>
          </a:r>
          <a:endParaRPr lang="en-US" sz="2000" kern="1200"/>
        </a:p>
      </dsp:txBody>
      <dsp:txXfrm>
        <a:off x="0" y="3063115"/>
        <a:ext cx="6492875" cy="1020830"/>
      </dsp:txXfrm>
    </dsp:sp>
    <dsp:sp modelId="{BE011BAC-BD07-E94F-B296-C3B6E9E921B1}">
      <dsp:nvSpPr>
        <dsp:cNvPr id="0" name=""/>
        <dsp:cNvSpPr/>
      </dsp:nvSpPr>
      <dsp:spPr>
        <a:xfrm>
          <a:off x="0" y="4083946"/>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E0716-7591-9040-8A6D-A41E60A10AF6}">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Het afscheiden van het onverteerde restant (faeces)</a:t>
          </a:r>
          <a:endParaRPr lang="en-US" sz="2000" kern="1200"/>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C489FC-091A-445C-9E31-CAEC130F1AE6}" type="datetimeFigureOut">
              <a:rPr lang="nl-NL"/>
              <a:pPr>
                <a:defRPr/>
              </a:pPr>
              <a:t>15-11-19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4E43C0-1E7E-4388-A524-C6A1A188B955}" type="slidenum">
              <a:rPr lang="nl-NL"/>
              <a:pPr>
                <a:defRPr/>
              </a:pPr>
              <a:t>‹nr.›</a:t>
            </a:fld>
            <a:endParaRPr lang="nl-NL"/>
          </a:p>
        </p:txBody>
      </p:sp>
    </p:spTree>
    <p:extLst>
      <p:ext uri="{BB962C8B-B14F-4D97-AF65-F5344CB8AC3E}">
        <p14:creationId xmlns:p14="http://schemas.microsoft.com/office/powerpoint/2010/main" val="2352954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1</a:t>
            </a:fld>
            <a:endParaRPr lang="nl-NL"/>
          </a:p>
        </p:txBody>
      </p:sp>
    </p:spTree>
    <p:extLst>
      <p:ext uri="{BB962C8B-B14F-4D97-AF65-F5344CB8AC3E}">
        <p14:creationId xmlns:p14="http://schemas.microsoft.com/office/powerpoint/2010/main" val="9025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2</a:t>
            </a:fld>
            <a:endParaRPr lang="nl-NL"/>
          </a:p>
        </p:txBody>
      </p:sp>
    </p:spTree>
    <p:extLst>
      <p:ext uri="{BB962C8B-B14F-4D97-AF65-F5344CB8AC3E}">
        <p14:creationId xmlns:p14="http://schemas.microsoft.com/office/powerpoint/2010/main" val="185285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3</a:t>
            </a:fld>
            <a:endParaRPr lang="nl-NL"/>
          </a:p>
        </p:txBody>
      </p:sp>
    </p:spTree>
    <p:extLst>
      <p:ext uri="{BB962C8B-B14F-4D97-AF65-F5344CB8AC3E}">
        <p14:creationId xmlns:p14="http://schemas.microsoft.com/office/powerpoint/2010/main" val="88808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6</a:t>
            </a:fld>
            <a:endParaRPr lang="nl-NL"/>
          </a:p>
        </p:txBody>
      </p:sp>
    </p:spTree>
    <p:extLst>
      <p:ext uri="{BB962C8B-B14F-4D97-AF65-F5344CB8AC3E}">
        <p14:creationId xmlns:p14="http://schemas.microsoft.com/office/powerpoint/2010/main" val="283543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8</a:t>
            </a:fld>
            <a:endParaRPr lang="nl-NL"/>
          </a:p>
        </p:txBody>
      </p:sp>
    </p:spTree>
    <p:extLst>
      <p:ext uri="{BB962C8B-B14F-4D97-AF65-F5344CB8AC3E}">
        <p14:creationId xmlns:p14="http://schemas.microsoft.com/office/powerpoint/2010/main" val="84150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hormonen insuline en glucagon spelen een essentiële rol bij de suikerstofwisseling in ons lichaam. Zij zorgen ervoor dat het bloedsuikergehalte in evenwicht blijft. De alvleesklier reageert op de hoeveelheid suiker in het bloed. Als het suikergehalte, bijvoorbeeld na een maaltijd, stijgt dan maakt de alvleesklier meer insuline aan. Insuline stimuleert de lever en de spieren in ons lichaam om meer suiker (glucose) uit het bloed op te nemen. De lever en de spieren slaan glucose vervolgens op in de vorm van glycogeen. De suikerspiegel raakt daardoor weer in evenwicht.</a:t>
            </a:r>
          </a:p>
          <a:p>
            <a:endParaRPr lang="nl-NL" altLang="nl-NL"/>
          </a:p>
          <a:p>
            <a:r>
              <a:rPr lang="nl-NL" altLang="nl-NL"/>
              <a:t>Als de suikerspiegel te laag is, produceert de alvleesklier glucagon. Glucagon zorgt ervoor dat het opgeslagen glycogeen in spiercellen en levercellen, weer omgezet wordt in glucose. Dit glucose zorgt voor een stijging van de bloedsuikerspiegel.</a:t>
            </a:r>
          </a:p>
          <a:p>
            <a:endParaRPr lang="nl-NL" altLang="nl-NL"/>
          </a:p>
        </p:txBody>
      </p:sp>
      <p:sp>
        <p:nvSpPr>
          <p:cNvPr id="368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6166BA0-D4A4-4D54-A143-BE7456888A92}" type="slidenum">
              <a:rPr lang="nl-NL" altLang="nl-NL" sz="1200" smtClean="0"/>
              <a:pPr/>
              <a:t>12</a:t>
            </a:fld>
            <a:endParaRPr lang="nl-NL" altLang="nl-NL" sz="1200"/>
          </a:p>
        </p:txBody>
      </p:sp>
    </p:spTree>
    <p:extLst>
      <p:ext uri="{BB962C8B-B14F-4D97-AF65-F5344CB8AC3E}">
        <p14:creationId xmlns:p14="http://schemas.microsoft.com/office/powerpoint/2010/main" val="213068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723E35-40A0-4D1E-9911-9EF66593C556}" type="slidenum">
              <a:rPr lang="nl-NL" altLang="nl-NL" smtClean="0">
                <a:latin typeface="Times New Roman" panose="02020603050405020304" pitchFamily="18" charset="0"/>
              </a:rPr>
              <a:pPr>
                <a:spcBef>
                  <a:spcPct val="0"/>
                </a:spcBef>
              </a:pPr>
              <a:t>14</a:t>
            </a:fld>
            <a:endParaRPr lang="nl-NL" altLang="nl-NL">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dirty="0"/>
          </a:p>
        </p:txBody>
      </p:sp>
    </p:spTree>
    <p:extLst>
      <p:ext uri="{BB962C8B-B14F-4D97-AF65-F5344CB8AC3E}">
        <p14:creationId xmlns:p14="http://schemas.microsoft.com/office/powerpoint/2010/main" val="414466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A8F8B6-9FC7-443A-9364-E11D007884EC}" type="slidenum">
              <a:rPr lang="nl-NL" altLang="nl-NL" smtClean="0">
                <a:latin typeface="Times New Roman" panose="02020603050405020304" pitchFamily="18" charset="0"/>
              </a:rPr>
              <a:pPr>
                <a:spcBef>
                  <a:spcPct val="0"/>
                </a:spcBef>
              </a:pPr>
              <a:t>15</a:t>
            </a:fld>
            <a:endParaRPr lang="nl-NL" altLang="nl-N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a:p>
        </p:txBody>
      </p:sp>
    </p:spTree>
    <p:extLst>
      <p:ext uri="{BB962C8B-B14F-4D97-AF65-F5344CB8AC3E}">
        <p14:creationId xmlns:p14="http://schemas.microsoft.com/office/powerpoint/2010/main" val="419876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28780-8A24-DA4C-BD1C-BF1ABC0ED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30488E7-F3A1-664A-99B1-73474331E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2FE0729-0323-1B4F-A901-01CC9909F0F3}"/>
              </a:ext>
            </a:extLst>
          </p:cNvPr>
          <p:cNvSpPr>
            <a:spLocks noGrp="1"/>
          </p:cNvSpPr>
          <p:nvPr>
            <p:ph type="dt" sz="half" idx="10"/>
          </p:nvPr>
        </p:nvSpPr>
        <p:spPr/>
        <p:txBody>
          <a:bodyPr/>
          <a:lstStyle/>
          <a:p>
            <a:fld id="{B76E1036-67C1-5A4B-9F55-F6833267929E}" type="datetimeFigureOut">
              <a:rPr lang="nl-NL" smtClean="0"/>
              <a:t>15-11-19</a:t>
            </a:fld>
            <a:endParaRPr lang="nl-NL"/>
          </a:p>
        </p:txBody>
      </p:sp>
      <p:sp>
        <p:nvSpPr>
          <p:cNvPr id="5" name="Tijdelijke aanduiding voor voettekst 4">
            <a:extLst>
              <a:ext uri="{FF2B5EF4-FFF2-40B4-BE49-F238E27FC236}">
                <a16:creationId xmlns:a16="http://schemas.microsoft.com/office/drawing/2014/main" id="{2F7C7180-6C9F-2D4E-92F2-4BEEF8BDFB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85E933-01C1-F84F-B9B1-F3F1E4C5825C}"/>
              </a:ext>
            </a:extLst>
          </p:cNvPr>
          <p:cNvSpPr>
            <a:spLocks noGrp="1"/>
          </p:cNvSpPr>
          <p:nvPr>
            <p:ph type="sldNum" sz="quarter" idx="12"/>
          </p:nvPr>
        </p:nvSpPr>
        <p:spPr/>
        <p:txBody>
          <a:bodyPr/>
          <a:lstStyle/>
          <a:p>
            <a:pPr>
              <a:defRPr/>
            </a:pPr>
            <a:fld id="{7678C4CF-45DD-459B-93E8-0D8D4EAC8893}" type="slidenum">
              <a:rPr lang="nl-NL" smtClean="0"/>
              <a:pPr>
                <a:defRPr/>
              </a:pPr>
              <a:t>‹nr.›</a:t>
            </a:fld>
            <a:endParaRPr lang="nl-NL"/>
          </a:p>
        </p:txBody>
      </p:sp>
    </p:spTree>
    <p:extLst>
      <p:ext uri="{BB962C8B-B14F-4D97-AF65-F5344CB8AC3E}">
        <p14:creationId xmlns:p14="http://schemas.microsoft.com/office/powerpoint/2010/main" val="72903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D9E39-6412-2E4B-8F34-C602453DDCD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0B4585D-5B7F-8448-9F63-2B1FEF08AF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82C8D6-8C62-964F-AFCD-DFC3A1DF58AC}"/>
              </a:ext>
            </a:extLst>
          </p:cNvPr>
          <p:cNvSpPr>
            <a:spLocks noGrp="1"/>
          </p:cNvSpPr>
          <p:nvPr>
            <p:ph type="dt" sz="half" idx="10"/>
          </p:nvPr>
        </p:nvSpPr>
        <p:spPr/>
        <p:txBody>
          <a:bodyPr/>
          <a:lstStyle/>
          <a:p>
            <a:fld id="{B76E1036-67C1-5A4B-9F55-F6833267929E}" type="datetimeFigureOut">
              <a:rPr lang="nl-NL" smtClean="0"/>
              <a:t>15-11-19</a:t>
            </a:fld>
            <a:endParaRPr lang="nl-NL"/>
          </a:p>
        </p:txBody>
      </p:sp>
      <p:sp>
        <p:nvSpPr>
          <p:cNvPr id="5" name="Tijdelijke aanduiding voor voettekst 4">
            <a:extLst>
              <a:ext uri="{FF2B5EF4-FFF2-40B4-BE49-F238E27FC236}">
                <a16:creationId xmlns:a16="http://schemas.microsoft.com/office/drawing/2014/main" id="{0A99F725-9F83-D04F-BF20-41C1748A45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B6AFC0-2BC5-7A48-B919-3A66211C5E18}"/>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40F54060-D2AD-864B-9105-356B9BC512D7}"/>
              </a:ext>
            </a:extLst>
          </p:cNvPr>
          <p:cNvSpPr>
            <a:spLocks noGrp="1"/>
          </p:cNvSpPr>
          <p:nvPr>
            <p:ph type="sldNum" sz="quarter" idx="10"/>
          </p:nvPr>
        </p:nvSpPr>
        <p:spPr>
          <a:xfrm>
            <a:off x="8610600" y="6356350"/>
            <a:ext cx="2743200" cy="365125"/>
          </a:xfrm>
        </p:spPr>
        <p:txBody>
          <a:bodyPr/>
          <a:lstStyle>
            <a:lvl1pPr>
              <a:defRPr/>
            </a:lvl1pPr>
          </a:lstStyle>
          <a:p>
            <a:pPr>
              <a:defRPr/>
            </a:pPr>
            <a:fld id="{57C2F0C7-1C62-4E5B-AAF3-9093AE450CD5}" type="slidenum">
              <a:rPr lang="nl-NL" smtClean="0"/>
              <a:pPr>
                <a:defRPr/>
              </a:pPr>
              <a:t>‹nr.›</a:t>
            </a:fld>
            <a:endParaRPr lang="nl-NL"/>
          </a:p>
        </p:txBody>
      </p:sp>
    </p:spTree>
    <p:extLst>
      <p:ext uri="{BB962C8B-B14F-4D97-AF65-F5344CB8AC3E}">
        <p14:creationId xmlns:p14="http://schemas.microsoft.com/office/powerpoint/2010/main" val="77771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5FCFBBE-10B6-1747-A712-A391B88200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EC90D03-3F7D-3744-83A1-FE52BE4D9BB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F6195E-2663-BF43-83F2-8F6C5C7F4634}"/>
              </a:ext>
            </a:extLst>
          </p:cNvPr>
          <p:cNvSpPr>
            <a:spLocks noGrp="1"/>
          </p:cNvSpPr>
          <p:nvPr>
            <p:ph type="dt" sz="half" idx="10"/>
          </p:nvPr>
        </p:nvSpPr>
        <p:spPr/>
        <p:txBody>
          <a:bodyPr/>
          <a:lstStyle/>
          <a:p>
            <a:fld id="{B76E1036-67C1-5A4B-9F55-F6833267929E}" type="datetimeFigureOut">
              <a:rPr lang="nl-NL" smtClean="0"/>
              <a:t>15-11-19</a:t>
            </a:fld>
            <a:endParaRPr lang="nl-NL"/>
          </a:p>
        </p:txBody>
      </p:sp>
      <p:sp>
        <p:nvSpPr>
          <p:cNvPr id="5" name="Tijdelijke aanduiding voor voettekst 4">
            <a:extLst>
              <a:ext uri="{FF2B5EF4-FFF2-40B4-BE49-F238E27FC236}">
                <a16:creationId xmlns:a16="http://schemas.microsoft.com/office/drawing/2014/main" id="{931F449D-A8D5-BD47-B585-D158D1D6D1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5717A7-6C6D-A744-8418-2CFEF3A85579}"/>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AAEF773A-8762-904F-BD06-EE224B526B84}"/>
              </a:ext>
            </a:extLst>
          </p:cNvPr>
          <p:cNvSpPr>
            <a:spLocks noGrp="1"/>
          </p:cNvSpPr>
          <p:nvPr>
            <p:ph type="sldNum" sz="quarter" idx="10"/>
          </p:nvPr>
        </p:nvSpPr>
        <p:spPr>
          <a:xfrm>
            <a:off x="8610600" y="6356350"/>
            <a:ext cx="2743200" cy="365125"/>
          </a:xfrm>
        </p:spPr>
        <p:txBody>
          <a:bodyPr/>
          <a:lstStyle>
            <a:lvl1pPr>
              <a:defRPr/>
            </a:lvl1pPr>
          </a:lstStyle>
          <a:p>
            <a:pPr>
              <a:defRPr/>
            </a:pPr>
            <a:fld id="{EDF6F545-27C2-42F9-B8CE-D070A855A73F}" type="slidenum">
              <a:rPr lang="nl-NL" smtClean="0"/>
              <a:pPr>
                <a:defRPr/>
              </a:pPr>
              <a:t>‹nr.›</a:t>
            </a:fld>
            <a:endParaRPr lang="nl-NL"/>
          </a:p>
        </p:txBody>
      </p:sp>
    </p:spTree>
    <p:extLst>
      <p:ext uri="{BB962C8B-B14F-4D97-AF65-F5344CB8AC3E}">
        <p14:creationId xmlns:p14="http://schemas.microsoft.com/office/powerpoint/2010/main" val="284216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68152-9A19-0248-9450-EACB93F1D3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39AF49F-CACC-F641-8934-9693FAE365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0B0141-C0B1-4345-B5EA-2CD0643B6979}"/>
              </a:ext>
            </a:extLst>
          </p:cNvPr>
          <p:cNvSpPr>
            <a:spLocks noGrp="1"/>
          </p:cNvSpPr>
          <p:nvPr>
            <p:ph type="dt" sz="half" idx="10"/>
          </p:nvPr>
        </p:nvSpPr>
        <p:spPr/>
        <p:txBody>
          <a:bodyPr/>
          <a:lstStyle/>
          <a:p>
            <a:fld id="{B76E1036-67C1-5A4B-9F55-F6833267929E}" type="datetimeFigureOut">
              <a:rPr lang="nl-NL" smtClean="0"/>
              <a:t>15-11-19</a:t>
            </a:fld>
            <a:endParaRPr lang="nl-NL"/>
          </a:p>
        </p:txBody>
      </p:sp>
      <p:sp>
        <p:nvSpPr>
          <p:cNvPr id="5" name="Tijdelijke aanduiding voor voettekst 4">
            <a:extLst>
              <a:ext uri="{FF2B5EF4-FFF2-40B4-BE49-F238E27FC236}">
                <a16:creationId xmlns:a16="http://schemas.microsoft.com/office/drawing/2014/main" id="{4A5188EB-E527-AC4F-8052-892CC2F2DA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CCC469-4233-294B-9117-3B9912672263}"/>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093D1A97-B1A0-4D43-B6D8-8F025F4D7946}"/>
              </a:ext>
            </a:extLst>
          </p:cNvPr>
          <p:cNvSpPr>
            <a:spLocks noGrp="1"/>
          </p:cNvSpPr>
          <p:nvPr>
            <p:ph type="sldNum" sz="quarter" idx="10"/>
          </p:nvPr>
        </p:nvSpPr>
        <p:spPr>
          <a:xfrm>
            <a:off x="8610600" y="6356350"/>
            <a:ext cx="2743200" cy="365125"/>
          </a:xfrm>
        </p:spPr>
        <p:txBody>
          <a:bodyPr/>
          <a:lstStyle>
            <a:lvl1pPr>
              <a:defRPr/>
            </a:lvl1pPr>
          </a:lstStyle>
          <a:p>
            <a:pPr>
              <a:defRPr/>
            </a:pPr>
            <a:fld id="{43DA33CB-133B-45DE-9270-8AB102EE21F7}" type="slidenum">
              <a:rPr lang="nl-NL" smtClean="0"/>
              <a:pPr>
                <a:defRPr/>
              </a:pPr>
              <a:t>‹nr.›</a:t>
            </a:fld>
            <a:endParaRPr lang="nl-NL"/>
          </a:p>
        </p:txBody>
      </p:sp>
    </p:spTree>
    <p:extLst>
      <p:ext uri="{BB962C8B-B14F-4D97-AF65-F5344CB8AC3E}">
        <p14:creationId xmlns:p14="http://schemas.microsoft.com/office/powerpoint/2010/main" val="400562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91485-6428-9A45-866D-AFB3034143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5049395-350F-8B4F-A813-141F1F097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CFDC5EF-458A-F14F-9E18-14FF12A39743}"/>
              </a:ext>
            </a:extLst>
          </p:cNvPr>
          <p:cNvSpPr>
            <a:spLocks noGrp="1"/>
          </p:cNvSpPr>
          <p:nvPr>
            <p:ph type="dt" sz="half" idx="10"/>
          </p:nvPr>
        </p:nvSpPr>
        <p:spPr/>
        <p:txBody>
          <a:bodyPr/>
          <a:lstStyle/>
          <a:p>
            <a:fld id="{B76E1036-67C1-5A4B-9F55-F6833267929E}" type="datetimeFigureOut">
              <a:rPr lang="nl-NL" smtClean="0"/>
              <a:t>15-11-19</a:t>
            </a:fld>
            <a:endParaRPr lang="nl-NL"/>
          </a:p>
        </p:txBody>
      </p:sp>
      <p:sp>
        <p:nvSpPr>
          <p:cNvPr id="5" name="Tijdelijke aanduiding voor voettekst 4">
            <a:extLst>
              <a:ext uri="{FF2B5EF4-FFF2-40B4-BE49-F238E27FC236}">
                <a16:creationId xmlns:a16="http://schemas.microsoft.com/office/drawing/2014/main" id="{422E19CF-5151-0543-8BA1-ECA8FE52B1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DC0995-CD31-DC47-B993-0C408325B781}"/>
              </a:ext>
            </a:extLst>
          </p:cNvPr>
          <p:cNvSpPr>
            <a:spLocks noGrp="1"/>
          </p:cNvSpPr>
          <p:nvPr>
            <p:ph type="sldNum" sz="quarter" idx="12"/>
          </p:nvPr>
        </p:nvSpPr>
        <p:spPr/>
        <p:txBody>
          <a:bodyPr/>
          <a:lstStyle/>
          <a:p>
            <a:fld id="{5CE3F8CB-63E3-F247-B79E-5F3668C17A51}" type="slidenum">
              <a:rPr lang="nl-NL" smtClean="0"/>
              <a:t>‹nr.›</a:t>
            </a:fld>
            <a:endParaRPr lang="nl-NL"/>
          </a:p>
        </p:txBody>
      </p:sp>
    </p:spTree>
    <p:extLst>
      <p:ext uri="{BB962C8B-B14F-4D97-AF65-F5344CB8AC3E}">
        <p14:creationId xmlns:p14="http://schemas.microsoft.com/office/powerpoint/2010/main" val="190279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3CAFD-E6EE-8E49-B024-B7401AF04A7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6A2196-9E01-E048-A7CC-5B3C23FB14B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AC5FE2F-A1EF-D045-84D0-CEFA1FFB8AC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A79E89B-1441-8F40-A157-D62601E9E353}"/>
              </a:ext>
            </a:extLst>
          </p:cNvPr>
          <p:cNvSpPr>
            <a:spLocks noGrp="1"/>
          </p:cNvSpPr>
          <p:nvPr>
            <p:ph type="dt" sz="half" idx="10"/>
          </p:nvPr>
        </p:nvSpPr>
        <p:spPr/>
        <p:txBody>
          <a:bodyPr/>
          <a:lstStyle/>
          <a:p>
            <a:fld id="{B76E1036-67C1-5A4B-9F55-F6833267929E}" type="datetimeFigureOut">
              <a:rPr lang="nl-NL" smtClean="0"/>
              <a:t>15-11-19</a:t>
            </a:fld>
            <a:endParaRPr lang="nl-NL"/>
          </a:p>
        </p:txBody>
      </p:sp>
      <p:sp>
        <p:nvSpPr>
          <p:cNvPr id="6" name="Tijdelijke aanduiding voor voettekst 5">
            <a:extLst>
              <a:ext uri="{FF2B5EF4-FFF2-40B4-BE49-F238E27FC236}">
                <a16:creationId xmlns:a16="http://schemas.microsoft.com/office/drawing/2014/main" id="{67EA3FAA-2AB4-8543-A873-E79DB2427F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A8AE096-3CC3-4842-981B-0AE418F4846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FA99F8F3-CFCF-D741-B6F5-4448435A0C97}"/>
              </a:ext>
            </a:extLst>
          </p:cNvPr>
          <p:cNvSpPr>
            <a:spLocks noGrp="1"/>
          </p:cNvSpPr>
          <p:nvPr>
            <p:ph type="sldNum" sz="quarter" idx="10"/>
          </p:nvPr>
        </p:nvSpPr>
        <p:spPr>
          <a:xfrm>
            <a:off x="8610600" y="6356350"/>
            <a:ext cx="2743200" cy="365125"/>
          </a:xfrm>
        </p:spPr>
        <p:txBody>
          <a:bodyPr/>
          <a:lstStyle>
            <a:lvl1pPr>
              <a:defRPr/>
            </a:lvl1pPr>
          </a:lstStyle>
          <a:p>
            <a:pPr>
              <a:defRPr/>
            </a:pPr>
            <a:fld id="{4D3070D7-37CD-4D49-B1DC-96E3217C6235}" type="slidenum">
              <a:rPr lang="nl-NL" smtClean="0"/>
              <a:pPr>
                <a:defRPr/>
              </a:pPr>
              <a:t>‹nr.›</a:t>
            </a:fld>
            <a:endParaRPr lang="nl-NL"/>
          </a:p>
        </p:txBody>
      </p:sp>
    </p:spTree>
    <p:extLst>
      <p:ext uri="{BB962C8B-B14F-4D97-AF65-F5344CB8AC3E}">
        <p14:creationId xmlns:p14="http://schemas.microsoft.com/office/powerpoint/2010/main" val="151291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C7DBB-0DD1-8D4C-9429-3CD30BD798A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F2EBEED-DB70-014F-82AA-1404C8759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A3A1873-F769-5D48-BDDB-395BB484A10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6E35472-C753-7F43-A701-669D45A49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4163AEA-AC63-1145-B519-D59E4333C65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031D1D3-EDCE-A24C-AF24-CEA380F6153E}"/>
              </a:ext>
            </a:extLst>
          </p:cNvPr>
          <p:cNvSpPr>
            <a:spLocks noGrp="1"/>
          </p:cNvSpPr>
          <p:nvPr>
            <p:ph type="dt" sz="half" idx="10"/>
          </p:nvPr>
        </p:nvSpPr>
        <p:spPr/>
        <p:txBody>
          <a:bodyPr/>
          <a:lstStyle/>
          <a:p>
            <a:fld id="{B76E1036-67C1-5A4B-9F55-F6833267929E}" type="datetimeFigureOut">
              <a:rPr lang="nl-NL" smtClean="0"/>
              <a:t>15-11-19</a:t>
            </a:fld>
            <a:endParaRPr lang="nl-NL"/>
          </a:p>
        </p:txBody>
      </p:sp>
      <p:sp>
        <p:nvSpPr>
          <p:cNvPr id="8" name="Tijdelijke aanduiding voor voettekst 7">
            <a:extLst>
              <a:ext uri="{FF2B5EF4-FFF2-40B4-BE49-F238E27FC236}">
                <a16:creationId xmlns:a16="http://schemas.microsoft.com/office/drawing/2014/main" id="{FACFC661-37AD-FD41-A91A-D6626717051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3BF9901-85CA-3E43-AE10-43B3108AEB18}"/>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10" name="Tijdelijke aanduiding voor dianummer 5">
            <a:extLst>
              <a:ext uri="{FF2B5EF4-FFF2-40B4-BE49-F238E27FC236}">
                <a16:creationId xmlns:a16="http://schemas.microsoft.com/office/drawing/2014/main" id="{417F8C94-BFA8-BD45-9BCE-26D916B38C19}"/>
              </a:ext>
            </a:extLst>
          </p:cNvPr>
          <p:cNvSpPr>
            <a:spLocks noGrp="1"/>
          </p:cNvSpPr>
          <p:nvPr>
            <p:ph type="sldNum" sz="quarter" idx="10"/>
          </p:nvPr>
        </p:nvSpPr>
        <p:spPr>
          <a:xfrm>
            <a:off x="8610600" y="6356350"/>
            <a:ext cx="2743200" cy="365125"/>
          </a:xfrm>
        </p:spPr>
        <p:txBody>
          <a:bodyPr/>
          <a:lstStyle>
            <a:lvl1pPr>
              <a:defRPr/>
            </a:lvl1pPr>
          </a:lstStyle>
          <a:p>
            <a:pPr>
              <a:defRPr/>
            </a:pPr>
            <a:fld id="{D00F4DB4-E3AD-40B4-8354-36084D71A52D}" type="slidenum">
              <a:rPr lang="nl-NL" smtClean="0"/>
              <a:pPr>
                <a:defRPr/>
              </a:pPr>
              <a:t>‹nr.›</a:t>
            </a:fld>
            <a:endParaRPr lang="nl-NL"/>
          </a:p>
        </p:txBody>
      </p:sp>
    </p:spTree>
    <p:extLst>
      <p:ext uri="{BB962C8B-B14F-4D97-AF65-F5344CB8AC3E}">
        <p14:creationId xmlns:p14="http://schemas.microsoft.com/office/powerpoint/2010/main" val="397036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ACF2-72B9-3F44-A838-3E6082AFD6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DAF263F-5921-B14F-91C0-BA4224AA790C}"/>
              </a:ext>
            </a:extLst>
          </p:cNvPr>
          <p:cNvSpPr>
            <a:spLocks noGrp="1"/>
          </p:cNvSpPr>
          <p:nvPr>
            <p:ph type="dt" sz="half" idx="10"/>
          </p:nvPr>
        </p:nvSpPr>
        <p:spPr/>
        <p:txBody>
          <a:bodyPr/>
          <a:lstStyle/>
          <a:p>
            <a:fld id="{B76E1036-67C1-5A4B-9F55-F6833267929E}" type="datetimeFigureOut">
              <a:rPr lang="nl-NL" smtClean="0"/>
              <a:t>15-11-19</a:t>
            </a:fld>
            <a:endParaRPr lang="nl-NL"/>
          </a:p>
        </p:txBody>
      </p:sp>
      <p:sp>
        <p:nvSpPr>
          <p:cNvPr id="4" name="Tijdelijke aanduiding voor voettekst 3">
            <a:extLst>
              <a:ext uri="{FF2B5EF4-FFF2-40B4-BE49-F238E27FC236}">
                <a16:creationId xmlns:a16="http://schemas.microsoft.com/office/drawing/2014/main" id="{6A0BE723-8B18-5F41-B20F-0F08EB2491D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1F7882-8879-E34B-9566-6AD236897072}"/>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6" name="Tijdelijke aanduiding voor dianummer 5">
            <a:extLst>
              <a:ext uri="{FF2B5EF4-FFF2-40B4-BE49-F238E27FC236}">
                <a16:creationId xmlns:a16="http://schemas.microsoft.com/office/drawing/2014/main" id="{A5E8AC16-518A-E74F-A1D8-E5178E40244F}"/>
              </a:ext>
            </a:extLst>
          </p:cNvPr>
          <p:cNvSpPr>
            <a:spLocks noGrp="1"/>
          </p:cNvSpPr>
          <p:nvPr>
            <p:ph type="sldNum" sz="quarter" idx="10"/>
          </p:nvPr>
        </p:nvSpPr>
        <p:spPr>
          <a:xfrm>
            <a:off x="8610600" y="6356350"/>
            <a:ext cx="2743200" cy="365125"/>
          </a:xfrm>
        </p:spPr>
        <p:txBody>
          <a:bodyPr/>
          <a:lstStyle>
            <a:lvl1pPr>
              <a:defRPr/>
            </a:lvl1pPr>
          </a:lstStyle>
          <a:p>
            <a:pPr>
              <a:defRPr/>
            </a:pPr>
            <a:fld id="{63D7EF34-07B5-48AD-9CB7-22C98B92FA6D}" type="slidenum">
              <a:rPr lang="nl-NL" smtClean="0"/>
              <a:pPr>
                <a:defRPr/>
              </a:pPr>
              <a:t>‹nr.›</a:t>
            </a:fld>
            <a:endParaRPr lang="nl-NL"/>
          </a:p>
        </p:txBody>
      </p:sp>
    </p:spTree>
    <p:extLst>
      <p:ext uri="{BB962C8B-B14F-4D97-AF65-F5344CB8AC3E}">
        <p14:creationId xmlns:p14="http://schemas.microsoft.com/office/powerpoint/2010/main" val="241774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EB91C5-F38E-2242-8725-BE9E18AC3C2A}"/>
              </a:ext>
            </a:extLst>
          </p:cNvPr>
          <p:cNvSpPr>
            <a:spLocks noGrp="1"/>
          </p:cNvSpPr>
          <p:nvPr>
            <p:ph type="dt" sz="half" idx="10"/>
          </p:nvPr>
        </p:nvSpPr>
        <p:spPr/>
        <p:txBody>
          <a:bodyPr/>
          <a:lstStyle/>
          <a:p>
            <a:fld id="{B76E1036-67C1-5A4B-9F55-F6833267929E}" type="datetimeFigureOut">
              <a:rPr lang="nl-NL" smtClean="0"/>
              <a:t>15-11-19</a:t>
            </a:fld>
            <a:endParaRPr lang="nl-NL"/>
          </a:p>
        </p:txBody>
      </p:sp>
      <p:sp>
        <p:nvSpPr>
          <p:cNvPr id="3" name="Tijdelijke aanduiding voor voettekst 2">
            <a:extLst>
              <a:ext uri="{FF2B5EF4-FFF2-40B4-BE49-F238E27FC236}">
                <a16:creationId xmlns:a16="http://schemas.microsoft.com/office/drawing/2014/main" id="{5E38C6E6-F129-EB4B-94F4-5EDB1B4F4E0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62A8F95-062F-134D-BEBC-D127CE9395B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5" name="Tijdelijke aanduiding voor dianummer 5">
            <a:extLst>
              <a:ext uri="{FF2B5EF4-FFF2-40B4-BE49-F238E27FC236}">
                <a16:creationId xmlns:a16="http://schemas.microsoft.com/office/drawing/2014/main" id="{D37442DF-3285-474D-99E3-F204711338FC}"/>
              </a:ext>
            </a:extLst>
          </p:cNvPr>
          <p:cNvSpPr>
            <a:spLocks noGrp="1"/>
          </p:cNvSpPr>
          <p:nvPr>
            <p:ph type="sldNum" sz="quarter" idx="10"/>
          </p:nvPr>
        </p:nvSpPr>
        <p:spPr>
          <a:xfrm>
            <a:off x="8610600" y="6356350"/>
            <a:ext cx="2743200" cy="365125"/>
          </a:xfrm>
        </p:spPr>
        <p:txBody>
          <a:bodyPr/>
          <a:lstStyle>
            <a:lvl1pPr>
              <a:defRPr/>
            </a:lvl1pPr>
          </a:lstStyle>
          <a:p>
            <a:pPr>
              <a:defRPr/>
            </a:pPr>
            <a:fld id="{23E15384-6015-49AB-81CF-E758B0E87E75}" type="slidenum">
              <a:rPr lang="nl-NL" smtClean="0"/>
              <a:pPr>
                <a:defRPr/>
              </a:pPr>
              <a:t>‹nr.›</a:t>
            </a:fld>
            <a:endParaRPr lang="nl-NL"/>
          </a:p>
        </p:txBody>
      </p:sp>
    </p:spTree>
    <p:extLst>
      <p:ext uri="{BB962C8B-B14F-4D97-AF65-F5344CB8AC3E}">
        <p14:creationId xmlns:p14="http://schemas.microsoft.com/office/powerpoint/2010/main" val="419202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06238-D77C-2541-B71D-1AB2713AE82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A00224-E58A-1745-ACE0-987455DE5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CD314C2-0479-E941-B7A4-E4B4F8F7B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B2B305-E143-E945-9E75-D559A898EB0D}"/>
              </a:ext>
            </a:extLst>
          </p:cNvPr>
          <p:cNvSpPr>
            <a:spLocks noGrp="1"/>
          </p:cNvSpPr>
          <p:nvPr>
            <p:ph type="dt" sz="half" idx="10"/>
          </p:nvPr>
        </p:nvSpPr>
        <p:spPr/>
        <p:txBody>
          <a:bodyPr/>
          <a:lstStyle/>
          <a:p>
            <a:fld id="{B76E1036-67C1-5A4B-9F55-F6833267929E}" type="datetimeFigureOut">
              <a:rPr lang="nl-NL" smtClean="0"/>
              <a:t>15-11-19</a:t>
            </a:fld>
            <a:endParaRPr lang="nl-NL"/>
          </a:p>
        </p:txBody>
      </p:sp>
      <p:sp>
        <p:nvSpPr>
          <p:cNvPr id="6" name="Tijdelijke aanduiding voor voettekst 5">
            <a:extLst>
              <a:ext uri="{FF2B5EF4-FFF2-40B4-BE49-F238E27FC236}">
                <a16:creationId xmlns:a16="http://schemas.microsoft.com/office/drawing/2014/main" id="{C225E247-0C1F-274B-8849-E8EE0233B62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6BCC7D-259E-CD4E-B95B-738F3C74AA8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4C9A7D07-4EBA-4C49-8B65-D34C663EAC37}"/>
              </a:ext>
            </a:extLst>
          </p:cNvPr>
          <p:cNvSpPr>
            <a:spLocks noGrp="1"/>
          </p:cNvSpPr>
          <p:nvPr>
            <p:ph type="sldNum" sz="quarter" idx="10"/>
          </p:nvPr>
        </p:nvSpPr>
        <p:spPr>
          <a:xfrm>
            <a:off x="8610600" y="6356350"/>
            <a:ext cx="2743200" cy="365125"/>
          </a:xfrm>
        </p:spPr>
        <p:txBody>
          <a:bodyPr/>
          <a:lstStyle>
            <a:lvl1pPr>
              <a:defRPr/>
            </a:lvl1pPr>
          </a:lstStyle>
          <a:p>
            <a:pPr>
              <a:defRPr/>
            </a:pPr>
            <a:fld id="{CEA43658-234B-42EA-9442-B6F6282A60D0}" type="slidenum">
              <a:rPr lang="nl-NL" smtClean="0"/>
              <a:pPr>
                <a:defRPr/>
              </a:pPr>
              <a:t>‹nr.›</a:t>
            </a:fld>
            <a:endParaRPr lang="nl-NL"/>
          </a:p>
        </p:txBody>
      </p:sp>
    </p:spTree>
    <p:extLst>
      <p:ext uri="{BB962C8B-B14F-4D97-AF65-F5344CB8AC3E}">
        <p14:creationId xmlns:p14="http://schemas.microsoft.com/office/powerpoint/2010/main" val="120721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9003-1899-1840-9B1A-5B9882E1E27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F5FB13-99C0-704B-A734-47AA97613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F76ED0-0848-4D4C-8506-531760675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C662938-72EC-424D-A7AA-41A5F149281C}"/>
              </a:ext>
            </a:extLst>
          </p:cNvPr>
          <p:cNvSpPr>
            <a:spLocks noGrp="1"/>
          </p:cNvSpPr>
          <p:nvPr>
            <p:ph type="dt" sz="half" idx="10"/>
          </p:nvPr>
        </p:nvSpPr>
        <p:spPr/>
        <p:txBody>
          <a:bodyPr/>
          <a:lstStyle/>
          <a:p>
            <a:fld id="{B76E1036-67C1-5A4B-9F55-F6833267929E}" type="datetimeFigureOut">
              <a:rPr lang="nl-NL" smtClean="0"/>
              <a:t>15-11-19</a:t>
            </a:fld>
            <a:endParaRPr lang="nl-NL"/>
          </a:p>
        </p:txBody>
      </p:sp>
      <p:sp>
        <p:nvSpPr>
          <p:cNvPr id="6" name="Tijdelijke aanduiding voor voettekst 5">
            <a:extLst>
              <a:ext uri="{FF2B5EF4-FFF2-40B4-BE49-F238E27FC236}">
                <a16:creationId xmlns:a16="http://schemas.microsoft.com/office/drawing/2014/main" id="{FEA1E038-5D24-C746-8391-AD4ABF6DC9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AE961F-7DB0-CA45-9ECA-8FDC25B9BA5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D9A0BC44-0A57-5B49-89F4-208137D693DB}"/>
              </a:ext>
            </a:extLst>
          </p:cNvPr>
          <p:cNvSpPr>
            <a:spLocks noGrp="1"/>
          </p:cNvSpPr>
          <p:nvPr>
            <p:ph type="sldNum" sz="quarter" idx="10"/>
          </p:nvPr>
        </p:nvSpPr>
        <p:spPr>
          <a:xfrm>
            <a:off x="8610600" y="6356350"/>
            <a:ext cx="2743200" cy="365125"/>
          </a:xfrm>
        </p:spPr>
        <p:txBody>
          <a:bodyPr/>
          <a:lstStyle>
            <a:lvl1pPr>
              <a:defRPr/>
            </a:lvl1pPr>
          </a:lstStyle>
          <a:p>
            <a:pPr>
              <a:defRPr/>
            </a:pPr>
            <a:fld id="{04054B88-B554-4871-AACE-7EE178C5FB91}" type="slidenum">
              <a:rPr lang="nl-NL" smtClean="0"/>
              <a:pPr>
                <a:defRPr/>
              </a:pPr>
              <a:t>‹nr.›</a:t>
            </a:fld>
            <a:endParaRPr lang="nl-NL"/>
          </a:p>
        </p:txBody>
      </p:sp>
    </p:spTree>
    <p:extLst>
      <p:ext uri="{BB962C8B-B14F-4D97-AF65-F5344CB8AC3E}">
        <p14:creationId xmlns:p14="http://schemas.microsoft.com/office/powerpoint/2010/main" val="8761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658D33C-D95A-894B-B26E-EF8112F3B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3A1672-03C8-B140-95D6-D55C2824B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D918FA-B9BA-BD4C-8F7D-04FE296DA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E1036-67C1-5A4B-9F55-F6833267929E}" type="datetimeFigureOut">
              <a:rPr lang="nl-NL" smtClean="0"/>
              <a:t>15-11-19</a:t>
            </a:fld>
            <a:endParaRPr lang="nl-NL"/>
          </a:p>
        </p:txBody>
      </p:sp>
      <p:sp>
        <p:nvSpPr>
          <p:cNvPr id="5" name="Tijdelijke aanduiding voor voettekst 4">
            <a:extLst>
              <a:ext uri="{FF2B5EF4-FFF2-40B4-BE49-F238E27FC236}">
                <a16:creationId xmlns:a16="http://schemas.microsoft.com/office/drawing/2014/main" id="{8C22EC31-621C-5B44-B88D-B6AAC95A8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C67A8A2-7CEC-F24F-9573-7868A6E75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D01BB4-494A-4665-BDE2-8319E3D5D049}" type="slidenum">
              <a:rPr lang="nl-NL" smtClean="0"/>
              <a:pPr>
                <a:defRPr/>
              </a:pPr>
              <a:t>‹nr.›</a:t>
            </a:fld>
            <a:endParaRPr lang="nl-NL"/>
          </a:p>
        </p:txBody>
      </p:sp>
      <p:pic>
        <p:nvPicPr>
          <p:cNvPr id="7" name="Afbeelding 11">
            <a:extLst>
              <a:ext uri="{FF2B5EF4-FFF2-40B4-BE49-F238E27FC236}">
                <a16:creationId xmlns:a16="http://schemas.microsoft.com/office/drawing/2014/main" id="{969FC1FB-EFE6-804E-B502-8874A6743A27}"/>
              </a:ext>
            </a:extLst>
          </p:cNvPr>
          <p:cNvPicPr>
            <a:picLocks noChangeAspect="1"/>
          </p:cNvPicPr>
          <p:nvPr userDrawn="1"/>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8" name="Rechthoek 7">
            <a:extLst>
              <a:ext uri="{FF2B5EF4-FFF2-40B4-BE49-F238E27FC236}">
                <a16:creationId xmlns:a16="http://schemas.microsoft.com/office/drawing/2014/main" id="{157EF2AC-3C9B-4A45-B4DD-9C9C54EB45E5}"/>
              </a:ext>
            </a:extLst>
          </p:cNvPr>
          <p:cNvSpPr/>
          <p:nvPr userDrawn="1"/>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Tijdelijke aanduiding voor titel 1">
            <a:extLst>
              <a:ext uri="{FF2B5EF4-FFF2-40B4-BE49-F238E27FC236}">
                <a16:creationId xmlns:a16="http://schemas.microsoft.com/office/drawing/2014/main" id="{71347839-9D5B-C64F-A46B-ADC78DEBA709}"/>
              </a:ext>
            </a:extLst>
          </p:cNvPr>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 name="Tijdelijke aanduiding voor tekst 2">
            <a:extLst>
              <a:ext uri="{FF2B5EF4-FFF2-40B4-BE49-F238E27FC236}">
                <a16:creationId xmlns:a16="http://schemas.microsoft.com/office/drawing/2014/main" id="{A25DEC58-19FD-CB41-AF90-8424AC11D04F}"/>
              </a:ext>
            </a:extLst>
          </p:cNvPr>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a:extLst>
              <a:ext uri="{FF2B5EF4-FFF2-40B4-BE49-F238E27FC236}">
                <a16:creationId xmlns:a16="http://schemas.microsoft.com/office/drawing/2014/main" id="{BDE16B70-668A-ED4E-A7A0-7DBC89CD0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D01BB4-494A-4665-BDE2-8319E3D5D049}" type="slidenum">
              <a:rPr lang="nl-NL"/>
              <a:pPr>
                <a:defRPr/>
              </a:pPr>
              <a:t>‹nr.›</a:t>
            </a:fld>
            <a:endParaRPr lang="nl-NL"/>
          </a:p>
        </p:txBody>
      </p:sp>
      <p:pic>
        <p:nvPicPr>
          <p:cNvPr id="12" name="Afbeelding 6">
            <a:extLst>
              <a:ext uri="{FF2B5EF4-FFF2-40B4-BE49-F238E27FC236}">
                <a16:creationId xmlns:a16="http://schemas.microsoft.com/office/drawing/2014/main" id="{3BE360F4-D4FD-F049-AB8F-92854A3CA077}"/>
              </a:ext>
            </a:extLst>
          </p:cNvPr>
          <p:cNvPicPr>
            <a:picLocks noChangeAspect="1"/>
          </p:cNvPicPr>
          <p:nvPr userDrawn="1"/>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3" name="Afbeelding 10">
            <a:extLst>
              <a:ext uri="{FF2B5EF4-FFF2-40B4-BE49-F238E27FC236}">
                <a16:creationId xmlns:a16="http://schemas.microsoft.com/office/drawing/2014/main" id="{9A847E13-ADE4-B941-BAA0-A9E6D938A593}"/>
              </a:ext>
            </a:extLst>
          </p:cNvPr>
          <p:cNvPicPr>
            <a:picLocks noChangeAspect="1"/>
          </p:cNvPicPr>
          <p:nvPr userDrawn="1"/>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4" name="Afbeelding 17">
            <a:extLst>
              <a:ext uri="{FF2B5EF4-FFF2-40B4-BE49-F238E27FC236}">
                <a16:creationId xmlns:a16="http://schemas.microsoft.com/office/drawing/2014/main" id="{E55CA425-4799-214E-902B-90BBED678C42}"/>
              </a:ext>
            </a:extLst>
          </p:cNvPr>
          <p:cNvPicPr>
            <a:picLocks noChangeAspect="1"/>
          </p:cNvPicPr>
          <p:nvPr userDrawn="1"/>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spTree>
    <p:extLst>
      <p:ext uri="{BB962C8B-B14F-4D97-AF65-F5344CB8AC3E}">
        <p14:creationId xmlns:p14="http://schemas.microsoft.com/office/powerpoint/2010/main" val="21509972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odesk.nl/vertering/werking_van_de_slokdarm.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746628" y="1783959"/>
            <a:ext cx="4645250" cy="2889114"/>
          </a:xfrm>
        </p:spPr>
        <p:txBody>
          <a:bodyPr anchor="b">
            <a:normAutofit/>
          </a:bodyPr>
          <a:lstStyle/>
          <a:p>
            <a:pPr algn="l"/>
            <a:r>
              <a:rPr lang="nl-NL" sz="5100">
                <a:solidFill>
                  <a:schemeClr val="bg1"/>
                </a:solidFill>
              </a:rPr>
              <a:t>Het verteringsstelsel</a:t>
            </a:r>
          </a:p>
        </p:txBody>
      </p:sp>
      <p:sp>
        <p:nvSpPr>
          <p:cNvPr id="3" name="Ondertitel 2"/>
          <p:cNvSpPr>
            <a:spLocks noGrp="1"/>
          </p:cNvSpPr>
          <p:nvPr>
            <p:ph type="subTitle" idx="1"/>
          </p:nvPr>
        </p:nvSpPr>
        <p:spPr>
          <a:xfrm>
            <a:off x="6746627" y="4750893"/>
            <a:ext cx="4645250" cy="1147863"/>
          </a:xfrm>
        </p:spPr>
        <p:txBody>
          <a:bodyPr anchor="t">
            <a:normAutofit/>
          </a:bodyPr>
          <a:lstStyle/>
          <a:p>
            <a:pPr algn="l" fontAlgn="auto">
              <a:spcAft>
                <a:spcPts val="0"/>
              </a:spcAft>
              <a:defRPr/>
            </a:pPr>
            <a:r>
              <a:rPr lang="nl-NL" sz="2000">
                <a:solidFill>
                  <a:schemeClr val="bg1"/>
                </a:solidFill>
              </a:rPr>
              <a:t>Lifestyle</a:t>
            </a:r>
          </a:p>
          <a:p>
            <a:pPr algn="l" fontAlgn="auto">
              <a:spcAft>
                <a:spcPts val="0"/>
              </a:spcAft>
              <a:defRPr/>
            </a:pPr>
            <a:r>
              <a:rPr lang="nl-NL" sz="2000">
                <a:solidFill>
                  <a:schemeClr val="bg1"/>
                </a:solidFill>
              </a:rPr>
              <a:t>Leerjaar 1 – Periode 1</a:t>
            </a:r>
          </a:p>
        </p:txBody>
      </p:sp>
      <p:sp>
        <p:nvSpPr>
          <p:cNvPr id="22"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Afbeeldingsresultaat voor verteringsstelse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2503" y="489204"/>
            <a:ext cx="3101601" cy="451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88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4" name="Titel 1"/>
          <p:cNvSpPr>
            <a:spLocks noGrp="1"/>
          </p:cNvSpPr>
          <p:nvPr>
            <p:ph type="title"/>
          </p:nvPr>
        </p:nvSpPr>
        <p:spPr>
          <a:xfrm>
            <a:off x="1158240" y="4894262"/>
            <a:ext cx="10307952" cy="1325563"/>
          </a:xfrm>
        </p:spPr>
        <p:txBody>
          <a:bodyPr>
            <a:normAutofit/>
          </a:bodyPr>
          <a:lstStyle/>
          <a:p>
            <a:r>
              <a:rPr lang="nl-NL" altLang="nl-NL" dirty="0"/>
              <a:t>Maag</a:t>
            </a:r>
          </a:p>
        </p:txBody>
      </p:sp>
      <p:sp>
        <p:nvSpPr>
          <p:cNvPr id="3" name="Tijdelijke aanduiding voor inhoud 2"/>
          <p:cNvSpPr>
            <a:spLocks noGrp="1"/>
          </p:cNvSpPr>
          <p:nvPr>
            <p:ph idx="1"/>
          </p:nvPr>
        </p:nvSpPr>
        <p:spPr>
          <a:xfrm>
            <a:off x="1161288" y="701019"/>
            <a:ext cx="6484094" cy="3382247"/>
          </a:xfrm>
        </p:spPr>
        <p:txBody>
          <a:bodyPr rtlCol="0" anchor="ctr">
            <a:normAutofit/>
          </a:bodyPr>
          <a:lstStyle/>
          <a:p>
            <a:pPr marL="457200" lvl="1" indent="-457200" fontAlgn="auto">
              <a:spcAft>
                <a:spcPts val="0"/>
              </a:spcAft>
              <a:buSzPct val="80000"/>
              <a:buFont typeface="Arial" panose="020B0604020202020204" pitchFamily="34" charset="0"/>
              <a:buChar char="•"/>
              <a:defRPr/>
            </a:pPr>
            <a:r>
              <a:rPr lang="nl-NL" altLang="nl-NL" sz="1900"/>
              <a:t>De maag heeft een gespierde wand die het voedsel kneed tot een brij. </a:t>
            </a:r>
          </a:p>
          <a:p>
            <a:pPr marL="457200" lvl="1" indent="-457200" fontAlgn="auto">
              <a:spcAft>
                <a:spcPts val="0"/>
              </a:spcAft>
              <a:buSzPct val="80000"/>
              <a:buFont typeface="Arial" panose="020B0604020202020204" pitchFamily="34" charset="0"/>
              <a:buChar char="•"/>
              <a:defRPr/>
            </a:pPr>
            <a:r>
              <a:rPr lang="nl-NL" altLang="nl-NL" sz="1900"/>
              <a:t>In de maag zit maagzuur, een hele zure substantie die helpt voedsel te verteren. </a:t>
            </a:r>
          </a:p>
          <a:p>
            <a:pPr marL="457200" lvl="1" indent="-457200" fontAlgn="auto">
              <a:spcAft>
                <a:spcPts val="0"/>
              </a:spcAft>
              <a:buSzPct val="80000"/>
              <a:buFont typeface="Arial" panose="020B0604020202020204" pitchFamily="34" charset="0"/>
              <a:buChar char="•"/>
              <a:defRPr/>
            </a:pPr>
            <a:endParaRPr lang="nl-NL" altLang="nl-NL" sz="1900"/>
          </a:p>
          <a:p>
            <a:pPr marL="0" lvl="1" indent="0" fontAlgn="auto">
              <a:spcAft>
                <a:spcPts val="0"/>
              </a:spcAft>
              <a:buClr>
                <a:schemeClr val="accent1"/>
              </a:buClr>
              <a:buSzPct val="80000"/>
              <a:buNone/>
              <a:defRPr/>
            </a:pPr>
            <a:r>
              <a:rPr lang="nl-NL" sz="1900"/>
              <a:t>Het maagzuur heeft verschillende functies;</a:t>
            </a:r>
          </a:p>
          <a:p>
            <a:pPr lvl="1" fontAlgn="auto">
              <a:spcAft>
                <a:spcPts val="0"/>
              </a:spcAft>
              <a:buFont typeface="Arial" panose="020B0604020202020204" pitchFamily="34" charset="0"/>
              <a:buChar char="•"/>
              <a:defRPr/>
            </a:pPr>
            <a:r>
              <a:rPr lang="nl-NL" sz="1900"/>
              <a:t>Het breekt voedseldeeltjes af tot kleinere deeltjes</a:t>
            </a:r>
          </a:p>
          <a:p>
            <a:pPr lvl="1" fontAlgn="auto">
              <a:spcAft>
                <a:spcPts val="0"/>
              </a:spcAft>
              <a:buFont typeface="Arial" panose="020B0604020202020204" pitchFamily="34" charset="0"/>
              <a:buChar char="•"/>
              <a:defRPr/>
            </a:pPr>
            <a:r>
              <a:rPr lang="nl-NL" sz="1900"/>
              <a:t>De zure omstandigheden zijn belangrijk voor het activeren van enzymen</a:t>
            </a:r>
          </a:p>
          <a:p>
            <a:pPr lvl="1" fontAlgn="auto">
              <a:spcAft>
                <a:spcPts val="0"/>
              </a:spcAft>
              <a:buFont typeface="Arial" panose="020B0604020202020204" pitchFamily="34" charset="0"/>
              <a:buChar char="•"/>
              <a:defRPr/>
            </a:pPr>
            <a:r>
              <a:rPr lang="nl-NL" sz="1900"/>
              <a:t>Door het zuur worden meegekomen bacteriën gedood en eiwitten afgebroken </a:t>
            </a:r>
          </a:p>
          <a:p>
            <a:pPr fontAlgn="auto">
              <a:spcAft>
                <a:spcPts val="0"/>
              </a:spcAft>
              <a:defRPr/>
            </a:pPr>
            <a:endParaRPr lang="nl-NL" sz="1900"/>
          </a:p>
        </p:txBody>
      </p:sp>
      <p:cxnSp>
        <p:nvCxnSpPr>
          <p:cNvPr id="75" name="Straight Connector 74">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75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16878" y="629266"/>
            <a:ext cx="6422849" cy="1676603"/>
          </a:xfrm>
        </p:spPr>
        <p:txBody>
          <a:bodyPr rtlCol="0">
            <a:normAutofit/>
          </a:bodyPr>
          <a:lstStyle/>
          <a:p>
            <a:pPr fontAlgn="auto">
              <a:spcAft>
                <a:spcPts val="0"/>
              </a:spcAft>
              <a:defRPr/>
            </a:pPr>
            <a:r>
              <a:rPr lang="nl-NL">
                <a:latin typeface="+mn-lt"/>
              </a:rPr>
              <a:t>Alvleesklier</a:t>
            </a:r>
          </a:p>
        </p:txBody>
      </p:sp>
      <p:sp>
        <p:nvSpPr>
          <p:cNvPr id="139" name="Rectangle 138">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D4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22"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55377" y="803049"/>
            <a:ext cx="1925254" cy="2470743"/>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46391" y="3461344"/>
            <a:ext cx="2943225"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jdelijke aanduiding voor inhoud 2"/>
          <p:cNvSpPr>
            <a:spLocks noGrp="1"/>
          </p:cNvSpPr>
          <p:nvPr>
            <p:ph idx="1"/>
          </p:nvPr>
        </p:nvSpPr>
        <p:spPr>
          <a:xfrm>
            <a:off x="5116880" y="2438400"/>
            <a:ext cx="6422848" cy="3785419"/>
          </a:xfrm>
        </p:spPr>
        <p:txBody>
          <a:bodyPr>
            <a:normAutofit/>
          </a:bodyPr>
          <a:lstStyle/>
          <a:p>
            <a:pPr marL="0" lvl="1" indent="0">
              <a:buSzPct val="80000"/>
              <a:buNone/>
            </a:pPr>
            <a:r>
              <a:rPr lang="nl-NL" altLang="nl-NL" sz="2000"/>
              <a:t>De alvleesklier produceert verschillende spijsverteringsenzymen voor de afbraak van eiwitten vetten, suikers en grote hoeveelheden natrium-bicarbonaat om het maagzuur te neutraliseren</a:t>
            </a:r>
          </a:p>
          <a:p>
            <a:pPr>
              <a:buFont typeface="Wingdings" panose="05000000000000000000" pitchFamily="2" charset="2"/>
              <a:buNone/>
            </a:pPr>
            <a:endParaRPr lang="nl-NL" altLang="nl-NL" sz="2000"/>
          </a:p>
          <a:p>
            <a:endParaRPr lang="nl-NL" altLang="nl-NL" sz="2000"/>
          </a:p>
        </p:txBody>
      </p:sp>
      <p:sp>
        <p:nvSpPr>
          <p:cNvPr id="34820"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400">
              <a:latin typeface="Times New Roman" panose="02020603050405020304" pitchFamily="18" charset="0"/>
            </a:endParaRPr>
          </a:p>
        </p:txBody>
      </p:sp>
    </p:spTree>
    <p:extLst>
      <p:ext uri="{BB962C8B-B14F-4D97-AF65-F5344CB8AC3E}">
        <p14:creationId xmlns:p14="http://schemas.microsoft.com/office/powerpoint/2010/main" val="92961082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6" name="Rectangle 7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84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altLang="nl-NL" sz="2800"/>
              <a:t>Alvleesklier</a:t>
            </a:r>
          </a:p>
        </p:txBody>
      </p:sp>
      <p:sp>
        <p:nvSpPr>
          <p:cNvPr id="35843" name="Tijdelijke aanduiding voor inhoud 2"/>
          <p:cNvSpPr>
            <a:spLocks noGrp="1"/>
          </p:cNvSpPr>
          <p:nvPr>
            <p:ph idx="1"/>
          </p:nvPr>
        </p:nvSpPr>
        <p:spPr>
          <a:xfrm>
            <a:off x="643468" y="2638043"/>
            <a:ext cx="3363974" cy="3415623"/>
          </a:xfrm>
        </p:spPr>
        <p:txBody>
          <a:bodyPr>
            <a:normAutofit/>
          </a:bodyPr>
          <a:lstStyle/>
          <a:p>
            <a:r>
              <a:rPr lang="nl-NL" altLang="nl-NL" sz="2000"/>
              <a:t>Hormonen: insuline en glucagon </a:t>
            </a:r>
          </a:p>
          <a:p>
            <a:r>
              <a:rPr lang="nl-NL" altLang="nl-NL" sz="2000"/>
              <a:t>Suikerspiegel hoog </a:t>
            </a:r>
            <a:r>
              <a:rPr lang="nl-NL" altLang="nl-NL" sz="2000">
                <a:sym typeface="Wingdings" panose="05000000000000000000" pitchFamily="2" charset="2"/>
              </a:rPr>
              <a:t> insuline aanmaak </a:t>
            </a:r>
            <a:br>
              <a:rPr lang="nl-NL" altLang="nl-NL" sz="2000">
                <a:sym typeface="Wingdings" panose="05000000000000000000" pitchFamily="2" charset="2"/>
              </a:rPr>
            </a:br>
            <a:r>
              <a:rPr lang="nl-NL" altLang="nl-NL" sz="2000">
                <a:sym typeface="Wingdings" panose="05000000000000000000" pitchFamily="2" charset="2"/>
              </a:rPr>
              <a:t> opname van suiker in het bloed </a:t>
            </a:r>
          </a:p>
          <a:p>
            <a:r>
              <a:rPr lang="nl-NL" altLang="nl-NL" sz="2000">
                <a:sym typeface="Wingdings" panose="05000000000000000000" pitchFamily="2" charset="2"/>
              </a:rPr>
              <a:t>Suikerspiegel laag  glucagon aanmaak</a:t>
            </a:r>
            <a:br>
              <a:rPr lang="nl-NL" altLang="nl-NL" sz="2000">
                <a:sym typeface="Wingdings" panose="05000000000000000000" pitchFamily="2" charset="2"/>
              </a:rPr>
            </a:br>
            <a:r>
              <a:rPr lang="nl-NL" altLang="nl-NL" sz="2000">
                <a:sym typeface="Wingdings" panose="05000000000000000000" pitchFamily="2" charset="2"/>
              </a:rPr>
              <a:t> vrijmaken van suiker in de spieren</a:t>
            </a:r>
            <a:endParaRPr lang="nl-NL" altLang="nl-NL" sz="2000"/>
          </a:p>
        </p:txBody>
      </p:sp>
      <p:pic>
        <p:nvPicPr>
          <p:cNvPr id="3584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17665" y="643467"/>
            <a:ext cx="4610965"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0934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2" name="Afbeelding 2"/>
          <p:cNvPicPr>
            <a:picLocks noChangeAspect="1"/>
          </p:cNvPicPr>
          <p:nvPr/>
        </p:nvPicPr>
        <p:blipFill rotWithShape="1">
          <a:blip r:embed="rId2">
            <a:alphaModFix/>
            <a:extLst>
              <a:ext uri="{28A0092B-C50C-407E-A947-70E740481C1C}">
                <a14:useLocalDpi xmlns:a14="http://schemas.microsoft.com/office/drawing/2010/main" val="0"/>
              </a:ext>
            </a:extLst>
          </a:blip>
          <a:srcRect l="4463" r="2" b="2"/>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Afbeelding 3"/>
          <p:cNvPicPr>
            <a:picLocks noChangeAspect="1"/>
          </p:cNvPicPr>
          <p:nvPr/>
        </p:nvPicPr>
        <p:blipFill rotWithShape="1">
          <a:blip r:embed="rId3">
            <a:extLst>
              <a:ext uri="{28A0092B-C50C-407E-A947-70E740481C1C}">
                <a14:useLocalDpi xmlns:a14="http://schemas.microsoft.com/office/drawing/2010/main" val="0"/>
              </a:ext>
            </a:extLst>
          </a:blip>
          <a:srcRect r="7956"/>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rtlCol="0">
            <a:normAutofit/>
          </a:bodyPr>
          <a:lstStyle/>
          <a:p>
            <a:pPr fontAlgn="auto">
              <a:spcAft>
                <a:spcPts val="0"/>
              </a:spcAft>
              <a:defRPr/>
            </a:pPr>
            <a:r>
              <a:rPr lang="nl-NL" sz="4000">
                <a:solidFill>
                  <a:srgbClr val="000000"/>
                </a:solidFill>
                <a:latin typeface="+mn-lt"/>
              </a:rPr>
              <a:t>12-vingerige darm</a:t>
            </a:r>
          </a:p>
        </p:txBody>
      </p:sp>
      <p:sp>
        <p:nvSpPr>
          <p:cNvPr id="28675" name="Tijdelijke aanduiding voor inhoud 2"/>
          <p:cNvSpPr>
            <a:spLocks noGrp="1"/>
          </p:cNvSpPr>
          <p:nvPr>
            <p:ph idx="1"/>
          </p:nvPr>
        </p:nvSpPr>
        <p:spPr>
          <a:xfrm>
            <a:off x="804997" y="2272143"/>
            <a:ext cx="4803637" cy="3788830"/>
          </a:xfrm>
        </p:spPr>
        <p:txBody>
          <a:bodyPr rtlCol="0" anchor="ctr">
            <a:normAutofit/>
          </a:bodyPr>
          <a:lstStyle/>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Voedsel uit de maag naar de 12-vingerige darm: voedsel mengt zich met gal en alvleessap</a:t>
            </a:r>
          </a:p>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Gal is in de lever geproduceerd </a:t>
            </a:r>
          </a:p>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De belangrijkste functie van gal is dat vetten worden afgebroken en verkleind zodat ze makkelijker verteerbaar zijn</a:t>
            </a:r>
          </a:p>
          <a:p>
            <a:pPr marL="342900" lvl="1" indent="-342900" fontAlgn="auto">
              <a:spcAft>
                <a:spcPts val="0"/>
              </a:spcAft>
              <a:buClr>
                <a:schemeClr val="accent1"/>
              </a:buClr>
              <a:buSzPct val="80000"/>
              <a:buNone/>
              <a:defRPr/>
            </a:pPr>
            <a:br>
              <a:rPr lang="nl-NL" altLang="nl-NL" sz="2000">
                <a:solidFill>
                  <a:srgbClr val="000000"/>
                </a:solidFill>
              </a:rPr>
            </a:br>
            <a:endParaRPr lang="nl-NL" altLang="nl-NL" sz="2000">
              <a:solidFill>
                <a:srgbClr val="000000"/>
              </a:solidFill>
            </a:endParaRPr>
          </a:p>
        </p:txBody>
      </p:sp>
    </p:spTree>
    <p:extLst>
      <p:ext uri="{BB962C8B-B14F-4D97-AF65-F5344CB8AC3E}">
        <p14:creationId xmlns:p14="http://schemas.microsoft.com/office/powerpoint/2010/main" val="31835851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40964" name="Afbeelding 2"/>
          <p:cNvPicPr>
            <a:picLocks noChangeAspect="1"/>
          </p:cNvPicPr>
          <p:nvPr/>
        </p:nvPicPr>
        <p:blipFill rotWithShape="1">
          <a:blip r:embed="rId3">
            <a:extLst>
              <a:ext uri="{28A0092B-C50C-407E-A947-70E740481C1C}">
                <a14:useLocalDpi xmlns:a14="http://schemas.microsoft.com/office/drawing/2010/main" val="0"/>
              </a:ext>
            </a:extLst>
          </a:blip>
          <a:srcRect t="27278" r="-3" b="2850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4626" name="Rectangle 1026"/>
          <p:cNvSpPr>
            <a:spLocks noGrp="1" noChangeArrowheads="1"/>
          </p:cNvSpPr>
          <p:nvPr>
            <p:ph type="title"/>
          </p:nvPr>
        </p:nvSpPr>
        <p:spPr>
          <a:xfrm>
            <a:off x="709448" y="1913950"/>
            <a:ext cx="4204137" cy="1342754"/>
          </a:xfrm>
        </p:spPr>
        <p:txBody>
          <a:bodyPr rtlCol="0">
            <a:normAutofit/>
          </a:bodyPr>
          <a:lstStyle/>
          <a:p>
            <a:pPr algn="ctr" fontAlgn="auto">
              <a:spcAft>
                <a:spcPts val="0"/>
              </a:spcAft>
              <a:defRPr/>
            </a:pPr>
            <a:r>
              <a:rPr lang="nl-NL" sz="3600">
                <a:latin typeface="+mn-lt"/>
              </a:rPr>
              <a:t>Dunne darm</a:t>
            </a:r>
            <a:endParaRPr lang="nl-NL" sz="3600" u="sng">
              <a:latin typeface="+mn-lt"/>
            </a:endParaRP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0963" name="Rectangle 1027"/>
          <p:cNvSpPr>
            <a:spLocks noGrp="1" noChangeArrowheads="1"/>
          </p:cNvSpPr>
          <p:nvPr>
            <p:ph idx="1"/>
          </p:nvPr>
        </p:nvSpPr>
        <p:spPr>
          <a:xfrm>
            <a:off x="525516" y="3417573"/>
            <a:ext cx="4593021" cy="2619839"/>
          </a:xfrm>
        </p:spPr>
        <p:txBody>
          <a:bodyPr anchor="ctr">
            <a:normAutofit/>
          </a:bodyPr>
          <a:lstStyle/>
          <a:p>
            <a:pPr marL="0" lvl="1" indent="0">
              <a:buClr>
                <a:schemeClr val="accent1"/>
              </a:buClr>
              <a:buSzPct val="80000"/>
              <a:buNone/>
            </a:pPr>
            <a:r>
              <a:rPr lang="nl-NL" altLang="nl-NL" sz="1800"/>
              <a:t>Het oppervlakte van de dunne darm is geplooid</a:t>
            </a:r>
          </a:p>
          <a:p>
            <a:r>
              <a:rPr lang="nl-NL" altLang="nl-NL" sz="1800"/>
              <a:t>De darmwand vertoont uitstulpingen, wat zorgt voor een groot oppervlak </a:t>
            </a:r>
          </a:p>
          <a:p>
            <a:r>
              <a:rPr lang="nl-NL" altLang="nl-NL" sz="1800"/>
              <a:t>Zo wordt de opname van voedingsstoffen in de bloedvaten van de darmwand bevorderd </a:t>
            </a:r>
          </a:p>
          <a:p>
            <a:r>
              <a:rPr lang="nl-NL" altLang="nl-NL" sz="1800"/>
              <a:t>150-200m²</a:t>
            </a:r>
          </a:p>
          <a:p>
            <a:endParaRPr lang="nl-NL" altLang="nl-NL" sz="1800"/>
          </a:p>
        </p:txBody>
      </p:sp>
    </p:spTree>
    <p:extLst>
      <p:ext uri="{BB962C8B-B14F-4D97-AF65-F5344CB8AC3E}">
        <p14:creationId xmlns:p14="http://schemas.microsoft.com/office/powerpoint/2010/main" val="13756134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4626" name="Rectangle 1026"/>
          <p:cNvSpPr>
            <a:spLocks noGrp="1" noChangeArrowheads="1"/>
          </p:cNvSpPr>
          <p:nvPr>
            <p:ph type="title"/>
          </p:nvPr>
        </p:nvSpPr>
        <p:spPr>
          <a:xfrm>
            <a:off x="804620" y="5073812"/>
            <a:ext cx="6331904" cy="1146013"/>
          </a:xfrm>
        </p:spPr>
        <p:txBody>
          <a:bodyPr vert="horz" lIns="91440" tIns="45720" rIns="91440" bIns="45720" rtlCol="0" anchor="t">
            <a:normAutofit/>
          </a:bodyPr>
          <a:lstStyle/>
          <a:p>
            <a:pPr fontAlgn="auto">
              <a:spcAft>
                <a:spcPts val="0"/>
              </a:spcAft>
              <a:defRPr/>
            </a:pPr>
            <a:r>
              <a:rPr lang="en-US" sz="3600">
                <a:solidFill>
                  <a:srgbClr val="000000"/>
                </a:solidFill>
              </a:rPr>
              <a:t>Dunne darm – doorsnede </a:t>
            </a:r>
            <a:endParaRPr lang="en-US" sz="3600" u="sng">
              <a:solidFill>
                <a:srgbClr val="000000"/>
              </a:solidFill>
            </a:endParaRPr>
          </a:p>
        </p:txBody>
      </p:sp>
      <p:sp>
        <p:nvSpPr>
          <p:cNvPr id="146" name="Freeform: Shape 145">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011"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5526" y="324353"/>
            <a:ext cx="2090731" cy="27600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Freeform: Shape 149">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013"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006561" y="489220"/>
            <a:ext cx="2365405" cy="16912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957420" y="3213926"/>
            <a:ext cx="2712291" cy="3219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88431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058" name="Titel 1"/>
          <p:cNvSpPr>
            <a:spLocks noGrp="1"/>
          </p:cNvSpPr>
          <p:nvPr>
            <p:ph type="title"/>
          </p:nvPr>
        </p:nvSpPr>
        <p:spPr>
          <a:xfrm>
            <a:off x="6094105" y="802955"/>
            <a:ext cx="4977976" cy="1454051"/>
          </a:xfrm>
        </p:spPr>
        <p:txBody>
          <a:bodyPr>
            <a:normAutofit/>
          </a:bodyPr>
          <a:lstStyle/>
          <a:p>
            <a:r>
              <a:rPr lang="nl-NL" altLang="nl-NL">
                <a:solidFill>
                  <a:srgbClr val="000000"/>
                </a:solidFill>
              </a:rPr>
              <a:t>Blinde darm</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5060" name="Afbeelding 3"/>
          <p:cNvPicPr>
            <a:picLocks noChangeAspect="1"/>
          </p:cNvPicPr>
          <p:nvPr/>
        </p:nvPicPr>
        <p:blipFill rotWithShape="1">
          <a:blip r:embed="rId3">
            <a:alphaModFix/>
            <a:extLst>
              <a:ext uri="{28A0092B-C50C-407E-A947-70E740481C1C}">
                <a14:useLocalDpi xmlns:a14="http://schemas.microsoft.com/office/drawing/2010/main" val="0"/>
              </a:ext>
            </a:extLst>
          </a:blip>
          <a:srcRect r="14066"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jdelijke aanduiding voor inhoud 2"/>
          <p:cNvSpPr>
            <a:spLocks noGrp="1"/>
          </p:cNvSpPr>
          <p:nvPr>
            <p:ph idx="1"/>
          </p:nvPr>
        </p:nvSpPr>
        <p:spPr>
          <a:xfrm>
            <a:off x="6090574" y="2421682"/>
            <a:ext cx="4977578" cy="3639289"/>
          </a:xfrm>
        </p:spPr>
        <p:txBody>
          <a:bodyPr anchor="ctr">
            <a:normAutofit/>
          </a:bodyPr>
          <a:lstStyle/>
          <a:p>
            <a:r>
              <a:rPr lang="nl-NL" altLang="nl-NL" sz="2000">
                <a:solidFill>
                  <a:srgbClr val="000000"/>
                </a:solidFill>
              </a:rPr>
              <a:t>Werd altijd gedacht geen functie te hebben</a:t>
            </a:r>
          </a:p>
          <a:p>
            <a:r>
              <a:rPr lang="nl-NL" altLang="nl-NL" sz="2000">
                <a:solidFill>
                  <a:srgbClr val="000000"/>
                </a:solidFill>
              </a:rPr>
              <a:t>Nieuwe theorie: zorgt voor goede bacteriën </a:t>
            </a:r>
          </a:p>
          <a:p>
            <a:r>
              <a:rPr lang="nl-NL" altLang="nl-NL" sz="2000">
                <a:solidFill>
                  <a:srgbClr val="000000"/>
                </a:solidFill>
              </a:rPr>
              <a:t>Appendix (wormvormig aanhangsel) wordt verwijderd bij ‘blinde darm’ ontsteking. </a:t>
            </a:r>
          </a:p>
          <a:p>
            <a:endParaRPr lang="nl-NL" altLang="nl-NL" sz="2000">
              <a:solidFill>
                <a:srgbClr val="000000"/>
              </a:solidFill>
            </a:endParaRPr>
          </a:p>
        </p:txBody>
      </p:sp>
    </p:spTree>
    <p:extLst>
      <p:ext uri="{BB962C8B-B14F-4D97-AF65-F5344CB8AC3E}">
        <p14:creationId xmlns:p14="http://schemas.microsoft.com/office/powerpoint/2010/main" val="347667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4" name="Afbeelding 2"/>
          <p:cNvPicPr>
            <a:picLocks noChangeAspect="1"/>
          </p:cNvPicPr>
          <p:nvPr/>
        </p:nvPicPr>
        <p:blipFill rotWithShape="1">
          <a:blip r:embed="rId2">
            <a:alphaModFix/>
            <a:extLst>
              <a:ext uri="{28A0092B-C50C-407E-A947-70E740481C1C}">
                <a14:useLocalDpi xmlns:a14="http://schemas.microsoft.com/office/drawing/2010/main" val="0"/>
              </a:ext>
            </a:extLst>
          </a:blip>
          <a:srcRect t="4215" r="-2" b="12046"/>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Afbeelding 3"/>
          <p:cNvPicPr>
            <a:picLocks noChangeAspect="1"/>
          </p:cNvPicPr>
          <p:nvPr/>
        </p:nvPicPr>
        <p:blipFill rotWithShape="1">
          <a:blip r:embed="rId3">
            <a:extLst>
              <a:ext uri="{28A0092B-C50C-407E-A947-70E740481C1C}">
                <a14:useLocalDpi xmlns:a14="http://schemas.microsoft.com/office/drawing/2010/main" val="0"/>
              </a:ext>
            </a:extLst>
          </a:blip>
          <a:srcRect t="10934" r="-2" b="17114"/>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rtlCol="0">
            <a:normAutofit/>
          </a:bodyPr>
          <a:lstStyle/>
          <a:p>
            <a:pPr fontAlgn="auto">
              <a:spcAft>
                <a:spcPts val="0"/>
              </a:spcAft>
              <a:defRPr/>
            </a:pPr>
            <a:r>
              <a:rPr lang="nl-NL" sz="4000">
                <a:solidFill>
                  <a:srgbClr val="000000"/>
                </a:solidFill>
                <a:latin typeface="+mn-lt"/>
              </a:rPr>
              <a:t>Dikke darm</a:t>
            </a:r>
          </a:p>
        </p:txBody>
      </p:sp>
      <p:sp>
        <p:nvSpPr>
          <p:cNvPr id="35843" name="Tijdelijke aanduiding voor inhoud 2"/>
          <p:cNvSpPr>
            <a:spLocks noGrp="1"/>
          </p:cNvSpPr>
          <p:nvPr>
            <p:ph idx="1"/>
          </p:nvPr>
        </p:nvSpPr>
        <p:spPr>
          <a:xfrm>
            <a:off x="804997" y="2272143"/>
            <a:ext cx="4803637" cy="3788830"/>
          </a:xfrm>
        </p:spPr>
        <p:txBody>
          <a:bodyPr rtlCol="0" anchor="ctr">
            <a:normAutofit/>
          </a:bodyPr>
          <a:lstStyle/>
          <a:p>
            <a:pPr fontAlgn="auto">
              <a:spcAft>
                <a:spcPts val="0"/>
              </a:spcAft>
              <a:defRPr/>
            </a:pPr>
            <a:r>
              <a:rPr lang="nl-NL" altLang="nl-NL" sz="2000">
                <a:solidFill>
                  <a:srgbClr val="000000"/>
                </a:solidFill>
              </a:rPr>
              <a:t>Na de dunne darm komt de dikke darm</a:t>
            </a:r>
          </a:p>
          <a:p>
            <a:pPr fontAlgn="auto">
              <a:spcAft>
                <a:spcPts val="0"/>
              </a:spcAft>
              <a:defRPr/>
            </a:pPr>
            <a:r>
              <a:rPr lang="nl-NL" altLang="nl-NL" sz="2000">
                <a:solidFill>
                  <a:srgbClr val="000000"/>
                </a:solidFill>
              </a:rPr>
              <a:t>Wanneer het voedsel in de dikke darm aankomt zijn de meeste nutriënten eruit en is 90 % van het water opgenomen in het lichaam</a:t>
            </a:r>
          </a:p>
          <a:p>
            <a:pPr fontAlgn="auto">
              <a:spcAft>
                <a:spcPts val="0"/>
              </a:spcAft>
              <a:defRPr/>
            </a:pPr>
            <a:endParaRPr lang="nl-NL" altLang="nl-NL" sz="2000">
              <a:solidFill>
                <a:srgbClr val="000000"/>
              </a:solidFill>
            </a:endParaRPr>
          </a:p>
          <a:p>
            <a:pPr fontAlgn="auto">
              <a:spcAft>
                <a:spcPts val="0"/>
              </a:spcAft>
              <a:defRPr/>
            </a:pPr>
            <a:r>
              <a:rPr lang="nl-NL" altLang="nl-NL" sz="2000">
                <a:solidFill>
                  <a:srgbClr val="000000"/>
                </a:solidFill>
              </a:rPr>
              <a:t>In de dikke darm wordt het overgebleven water en de zouten uit het voedsel in het lichaam opgenomen</a:t>
            </a:r>
          </a:p>
        </p:txBody>
      </p:sp>
    </p:spTree>
    <p:extLst>
      <p:ext uri="{BB962C8B-B14F-4D97-AF65-F5344CB8AC3E}">
        <p14:creationId xmlns:p14="http://schemas.microsoft.com/office/powerpoint/2010/main" val="391906848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79" y="4526280"/>
            <a:ext cx="7410681" cy="1737360"/>
          </a:xfrm>
        </p:spPr>
        <p:txBody>
          <a:bodyPr rtlCol="0">
            <a:normAutofit/>
          </a:bodyPr>
          <a:lstStyle/>
          <a:p>
            <a:pPr fontAlgn="auto">
              <a:spcAft>
                <a:spcPts val="0"/>
              </a:spcAft>
              <a:defRPr/>
            </a:pPr>
            <a:r>
              <a:rPr lang="nl-NL" sz="4800">
                <a:latin typeface="+mn-lt"/>
              </a:rPr>
              <a:t>Endeldarm</a:t>
            </a:r>
          </a:p>
        </p:txBody>
      </p:sp>
      <p:sp>
        <p:nvSpPr>
          <p:cNvPr id="47108" name="Tijdelijke aanduiding voor inhoud 2"/>
          <p:cNvSpPr>
            <a:spLocks noGrp="1"/>
          </p:cNvSpPr>
          <p:nvPr>
            <p:ph idx="1"/>
          </p:nvPr>
        </p:nvSpPr>
        <p:spPr>
          <a:xfrm>
            <a:off x="640080" y="595293"/>
            <a:ext cx="5676637" cy="3463951"/>
          </a:xfrm>
        </p:spPr>
        <p:txBody>
          <a:bodyPr anchor="ctr">
            <a:normAutofit/>
          </a:bodyPr>
          <a:lstStyle/>
          <a:p>
            <a:r>
              <a:rPr lang="nl-NL" altLang="nl-NL" sz="1800"/>
              <a:t>Na de dikke darm komen we bij de endeldarm</a:t>
            </a:r>
          </a:p>
          <a:p>
            <a:r>
              <a:rPr lang="nl-NL" altLang="nl-NL" sz="1800"/>
              <a:t>Ook de endeldarm neemt nog stoffen op (medicijnen toedienen)</a:t>
            </a:r>
          </a:p>
          <a:p>
            <a:r>
              <a:rPr lang="nl-NL" altLang="nl-NL" sz="1800"/>
              <a:t>De endeldarm wordt afgesloten met de bekende kringspier, de anus</a:t>
            </a:r>
          </a:p>
          <a:p>
            <a:r>
              <a:rPr lang="nl-NL" altLang="nl-NL" sz="1800"/>
              <a:t>De ontlasting bestaat uit onverteerde voedselresten, water en zeer veel bacteriën</a:t>
            </a:r>
          </a:p>
        </p:txBody>
      </p:sp>
      <p:pic>
        <p:nvPicPr>
          <p:cNvPr id="47106" name="Picture 25" descr="http://www.museumkennis.nl/sites/nnm.dossiers/contents/i003643/anustekst_250.jpg"/>
          <p:cNvPicPr>
            <a:picLocks noChangeAspect="1" noChangeArrowheads="1"/>
          </p:cNvPicPr>
          <p:nvPr/>
        </p:nvPicPr>
        <p:blipFill rotWithShape="1">
          <a:blip r:embed="rId2">
            <a:extLst>
              <a:ext uri="{28A0092B-C50C-407E-A947-70E740481C1C}">
                <a14:useLocalDpi xmlns:a14="http://schemas.microsoft.com/office/drawing/2010/main" val="0"/>
              </a:ext>
            </a:extLst>
          </a:blip>
          <a:srcRect t="9243" r="2" b="3644"/>
          <a:stretch/>
        </p:blipFill>
        <p:spPr bwMode="auto">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A75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CC5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93415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9" name="Rectangle 136">
            <a:extLst>
              <a:ext uri="{FF2B5EF4-FFF2-40B4-BE49-F238E27FC236}">
                <a16:creationId xmlns:a16="http://schemas.microsoft.com/office/drawing/2014/main" id="{0352D33D-F203-431A-A545-DB0A8A0D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40" name="Freeform: Shape 138">
            <a:extLst>
              <a:ext uri="{FF2B5EF4-FFF2-40B4-BE49-F238E27FC236}">
                <a16:creationId xmlns:a16="http://schemas.microsoft.com/office/drawing/2014/main" id="{DEC33493-8EA2-4BEB-9BF0-04EE8ADD1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56556" cy="6858000"/>
          </a:xfrm>
          <a:custGeom>
            <a:avLst/>
            <a:gdLst>
              <a:gd name="connsiteX0" fmla="*/ 0 w 7856556"/>
              <a:gd name="connsiteY0" fmla="*/ 0 h 6858000"/>
              <a:gd name="connsiteX1" fmla="*/ 4680402 w 7856556"/>
              <a:gd name="connsiteY1" fmla="*/ 0 h 6858000"/>
              <a:gd name="connsiteX2" fmla="*/ 7856556 w 7856556"/>
              <a:gd name="connsiteY2" fmla="*/ 6858000 h 6858000"/>
              <a:gd name="connsiteX3" fmla="*/ 0 w 78565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856556" h="6858000">
                <a:moveTo>
                  <a:pt x="0" y="0"/>
                </a:moveTo>
                <a:lnTo>
                  <a:pt x="4680402" y="0"/>
                </a:lnTo>
                <a:lnTo>
                  <a:pt x="785655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141" name="Freeform: Shape 140">
            <a:extLst>
              <a:ext uri="{FF2B5EF4-FFF2-40B4-BE49-F238E27FC236}">
                <a16:creationId xmlns:a16="http://schemas.microsoft.com/office/drawing/2014/main" id="{171D13A1-4626-4D50-9DF7-71BB7B6B7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9" y="0"/>
            <a:ext cx="7393181" cy="6858000"/>
          </a:xfrm>
          <a:custGeom>
            <a:avLst/>
            <a:gdLst>
              <a:gd name="connsiteX0" fmla="*/ 0 w 7393181"/>
              <a:gd name="connsiteY0" fmla="*/ 0 h 6858000"/>
              <a:gd name="connsiteX1" fmla="*/ 4217027 w 7393181"/>
              <a:gd name="connsiteY1" fmla="*/ 0 h 6858000"/>
              <a:gd name="connsiteX2" fmla="*/ 7393181 w 7393181"/>
              <a:gd name="connsiteY2" fmla="*/ 6858000 h 6858000"/>
              <a:gd name="connsiteX3" fmla="*/ 0 w 73931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93181" h="6858000">
                <a:moveTo>
                  <a:pt x="0" y="0"/>
                </a:moveTo>
                <a:lnTo>
                  <a:pt x="4217027" y="0"/>
                </a:lnTo>
                <a:lnTo>
                  <a:pt x="7393181"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130" name="Titel 1"/>
          <p:cNvSpPr>
            <a:spLocks noGrp="1"/>
          </p:cNvSpPr>
          <p:nvPr>
            <p:ph type="title"/>
          </p:nvPr>
        </p:nvSpPr>
        <p:spPr>
          <a:xfrm>
            <a:off x="827314" y="4606289"/>
            <a:ext cx="5242560" cy="1613536"/>
          </a:xfrm>
        </p:spPr>
        <p:txBody>
          <a:bodyPr>
            <a:normAutofit/>
          </a:bodyPr>
          <a:lstStyle/>
          <a:p>
            <a:r>
              <a:rPr lang="nl-NL" altLang="nl-NL"/>
              <a:t>Doelstelling 1</a:t>
            </a:r>
            <a:endParaRPr lang="nl-NL" altLang="nl-NL" dirty="0"/>
          </a:p>
        </p:txBody>
      </p:sp>
      <p:sp>
        <p:nvSpPr>
          <p:cNvPr id="3" name="Tijdelijke aanduiding voor inhoud 2"/>
          <p:cNvSpPr>
            <a:spLocks noGrp="1"/>
          </p:cNvSpPr>
          <p:nvPr>
            <p:ph idx="1"/>
          </p:nvPr>
        </p:nvSpPr>
        <p:spPr>
          <a:xfrm>
            <a:off x="598714" y="838199"/>
            <a:ext cx="4378234" cy="3768089"/>
          </a:xfrm>
        </p:spPr>
        <p:txBody>
          <a:bodyPr rtlCol="0" anchor="ctr">
            <a:normAutofit/>
          </a:bodyPr>
          <a:lstStyle/>
          <a:p>
            <a:pPr marL="0" indent="0" fontAlgn="auto">
              <a:spcAft>
                <a:spcPts val="0"/>
              </a:spcAft>
              <a:buNone/>
              <a:defRPr/>
            </a:pPr>
            <a:r>
              <a:rPr lang="nl-NL" altLang="nl-NL" sz="2000"/>
              <a:t>Kunnen omschrijven wat vertering is en de functie van verteringssappen en enzymen kunnen aangeven. </a:t>
            </a:r>
          </a:p>
          <a:p>
            <a:pPr fontAlgn="auto">
              <a:spcAft>
                <a:spcPts val="0"/>
              </a:spcAft>
              <a:defRPr/>
            </a:pPr>
            <a:endParaRPr lang="nl-NL" sz="2000"/>
          </a:p>
        </p:txBody>
      </p:sp>
      <p:pic>
        <p:nvPicPr>
          <p:cNvPr id="48132" name="Afbeelding 3"/>
          <p:cNvPicPr>
            <a:picLocks noChangeAspect="1"/>
          </p:cNvPicPr>
          <p:nvPr/>
        </p:nvPicPr>
        <p:blipFill rotWithShape="1">
          <a:blip r:embed="rId2">
            <a:extLst>
              <a:ext uri="{28A0092B-C50C-407E-A947-70E740481C1C}">
                <a14:useLocalDpi xmlns:a14="http://schemas.microsoft.com/office/drawing/2010/main" val="0"/>
              </a:ext>
            </a:extLst>
          </a:blip>
          <a:srcRect r="6366" b="2"/>
          <a:stretch/>
        </p:blipFill>
        <p:spPr bwMode="auto">
          <a:xfrm>
            <a:off x="7325280" y="838199"/>
            <a:ext cx="3768069" cy="3768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13859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965430" y="629266"/>
            <a:ext cx="6586491" cy="1676603"/>
          </a:xfrm>
        </p:spPr>
        <p:txBody>
          <a:bodyPr>
            <a:normAutofit/>
          </a:bodyPr>
          <a:lstStyle/>
          <a:p>
            <a:r>
              <a:rPr lang="nl-NL" dirty="0"/>
              <a:t>Inhoud</a:t>
            </a:r>
          </a:p>
        </p:txBody>
      </p:sp>
      <p:pic>
        <p:nvPicPr>
          <p:cNvPr id="7" name="Afbeelding 1"/>
          <p:cNvPicPr>
            <a:picLocks noChangeAspect="1"/>
          </p:cNvPicPr>
          <p:nvPr/>
        </p:nvPicPr>
        <p:blipFill rotWithShape="1">
          <a:blip r:embed="rId3">
            <a:extLst>
              <a:ext uri="{28A0092B-C50C-407E-A947-70E740481C1C}">
                <a14:useLocalDpi xmlns:a14="http://schemas.microsoft.com/office/drawing/2010/main" val="0"/>
              </a:ext>
            </a:extLst>
          </a:blip>
          <a:srcRect r="343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4965431" y="2438400"/>
            <a:ext cx="6586489" cy="3785419"/>
          </a:xfrm>
        </p:spPr>
        <p:txBody>
          <a:bodyPr>
            <a:normAutofit/>
          </a:bodyPr>
          <a:lstStyle/>
          <a:p>
            <a:r>
              <a:rPr lang="nl-NL" sz="2400"/>
              <a:t>Lesdoelen</a:t>
            </a:r>
          </a:p>
          <a:p>
            <a:r>
              <a:rPr lang="nl-NL" sz="2400"/>
              <a:t>Vertering</a:t>
            </a:r>
          </a:p>
          <a:p>
            <a:r>
              <a:rPr lang="nl-NL" sz="2400"/>
              <a:t>Maag-darmkanaal</a:t>
            </a:r>
          </a:p>
          <a:p>
            <a:r>
              <a:rPr lang="nl-NL" sz="2400"/>
              <a:t>Peristaltische beweging</a:t>
            </a:r>
          </a:p>
          <a:p>
            <a:r>
              <a:rPr lang="nl-NL" sz="2400"/>
              <a:t>Onderdelen van het verteringsstelsel</a:t>
            </a:r>
          </a:p>
          <a:p>
            <a:r>
              <a:rPr lang="nl-NL" sz="2400"/>
              <a:t>Lesdoelen</a:t>
            </a:r>
          </a:p>
          <a:p>
            <a:endParaRPr lang="nl-NL" sz="2400" dirty="0"/>
          </a:p>
        </p:txBody>
      </p:sp>
    </p:spTree>
    <p:extLst>
      <p:ext uri="{BB962C8B-B14F-4D97-AF65-F5344CB8AC3E}">
        <p14:creationId xmlns:p14="http://schemas.microsoft.com/office/powerpoint/2010/main" val="41935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6"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t="12006" b="1939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9154" name="Titel 1"/>
          <p:cNvSpPr>
            <a:spLocks noGrp="1"/>
          </p:cNvSpPr>
          <p:nvPr>
            <p:ph type="title"/>
          </p:nvPr>
        </p:nvSpPr>
        <p:spPr>
          <a:xfrm>
            <a:off x="709448" y="1913950"/>
            <a:ext cx="4204137" cy="1342754"/>
          </a:xfrm>
        </p:spPr>
        <p:txBody>
          <a:bodyPr>
            <a:normAutofit/>
          </a:bodyPr>
          <a:lstStyle/>
          <a:p>
            <a:pPr algn="ctr"/>
            <a:r>
              <a:rPr lang="nl-NL" altLang="nl-NL" sz="3600"/>
              <a:t>Doelstelling 2</a:t>
            </a:r>
          </a:p>
        </p:txBody>
      </p:sp>
      <p:cxnSp>
        <p:nvCxnSpPr>
          <p:cNvPr id="139" name="Straight Connector 13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525516" y="3417573"/>
            <a:ext cx="4593021" cy="2619839"/>
          </a:xfrm>
        </p:spPr>
        <p:txBody>
          <a:bodyPr rtlCol="0" anchor="ctr">
            <a:normAutofit/>
          </a:bodyPr>
          <a:lstStyle/>
          <a:p>
            <a:pPr marL="0" indent="0" fontAlgn="auto">
              <a:spcAft>
                <a:spcPts val="0"/>
              </a:spcAft>
              <a:buNone/>
              <a:defRPr/>
            </a:pPr>
            <a:r>
              <a:rPr lang="nl-NL" altLang="nl-NL" sz="1800"/>
              <a:t>Kunnen omschrijven hoe de darmperistaltiek tot stand komt en de functies hiervan kunnen benoemen. </a:t>
            </a:r>
          </a:p>
          <a:p>
            <a:pPr fontAlgn="auto">
              <a:spcAft>
                <a:spcPts val="0"/>
              </a:spcAft>
              <a:defRPr/>
            </a:pPr>
            <a:endParaRPr lang="nl-NL" sz="1800"/>
          </a:p>
        </p:txBody>
      </p:sp>
    </p:spTree>
    <p:extLst>
      <p:ext uri="{BB962C8B-B14F-4D97-AF65-F5344CB8AC3E}">
        <p14:creationId xmlns:p14="http://schemas.microsoft.com/office/powerpoint/2010/main" val="257331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80" name="Afbeelding 3"/>
          <p:cNvPicPr>
            <a:picLocks noChangeAspect="1"/>
          </p:cNvPicPr>
          <p:nvPr/>
        </p:nvPicPr>
        <p:blipFill rotWithShape="1">
          <a:blip r:embed="rId2">
            <a:extLst>
              <a:ext uri="{28A0092B-C50C-407E-A947-70E740481C1C}">
                <a14:useLocalDpi xmlns:a14="http://schemas.microsoft.com/office/drawing/2010/main" val="0"/>
              </a:ext>
            </a:extLst>
          </a:blip>
          <a:srcRect t="18433" r="-1" b="-1"/>
          <a:stretch/>
        </p:blipFill>
        <p:spPr bwMode="auto">
          <a:xfrm>
            <a:off x="-11909" y="10"/>
            <a:ext cx="6324601"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178" name="Titel 1"/>
          <p:cNvSpPr>
            <a:spLocks noGrp="1"/>
          </p:cNvSpPr>
          <p:nvPr>
            <p:ph type="title"/>
          </p:nvPr>
        </p:nvSpPr>
        <p:spPr>
          <a:xfrm>
            <a:off x="6751320" y="4560914"/>
            <a:ext cx="4869179" cy="1325563"/>
          </a:xfrm>
        </p:spPr>
        <p:txBody>
          <a:bodyPr>
            <a:normAutofit/>
          </a:bodyPr>
          <a:lstStyle/>
          <a:p>
            <a:r>
              <a:rPr lang="nl-NL" altLang="nl-NL">
                <a:solidFill>
                  <a:srgbClr val="000000"/>
                </a:solidFill>
              </a:rPr>
              <a:t>Doelstelling 3</a:t>
            </a:r>
          </a:p>
        </p:txBody>
      </p:sp>
      <p:sp>
        <p:nvSpPr>
          <p:cNvPr id="3" name="Tijdelijke aanduiding voor inhoud 2"/>
          <p:cNvSpPr>
            <a:spLocks noGrp="1"/>
          </p:cNvSpPr>
          <p:nvPr>
            <p:ph idx="1"/>
          </p:nvPr>
        </p:nvSpPr>
        <p:spPr>
          <a:xfrm>
            <a:off x="6751321" y="1382165"/>
            <a:ext cx="4869179" cy="3047946"/>
          </a:xfrm>
        </p:spPr>
        <p:txBody>
          <a:bodyPr rtlCol="0" anchor="b">
            <a:normAutofit/>
          </a:bodyPr>
          <a:lstStyle/>
          <a:p>
            <a:pPr marL="0" indent="0" fontAlgn="auto">
              <a:spcAft>
                <a:spcPts val="0"/>
              </a:spcAft>
              <a:buNone/>
              <a:defRPr/>
            </a:pPr>
            <a:r>
              <a:rPr lang="nl-NL" altLang="nl-NL" sz="1800">
                <a:solidFill>
                  <a:srgbClr val="000000"/>
                </a:solidFill>
              </a:rPr>
              <a:t>Delen van het verteringsstelsel van de mens kunnen noemen met hun functies en kenmerken. </a:t>
            </a:r>
          </a:p>
          <a:p>
            <a:pPr fontAlgn="auto">
              <a:spcAft>
                <a:spcPts val="0"/>
              </a:spcAft>
              <a:defRPr/>
            </a:pPr>
            <a:endParaRPr lang="nl-NL" sz="1800">
              <a:solidFill>
                <a:srgbClr val="000000"/>
              </a:solidFill>
            </a:endParaRPr>
          </a:p>
        </p:txBody>
      </p:sp>
    </p:spTree>
    <p:extLst>
      <p:ext uri="{BB962C8B-B14F-4D97-AF65-F5344CB8AC3E}">
        <p14:creationId xmlns:p14="http://schemas.microsoft.com/office/powerpoint/2010/main" val="104970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58240" y="4894262"/>
            <a:ext cx="10307952" cy="1325563"/>
          </a:xfrm>
        </p:spPr>
        <p:txBody>
          <a:bodyPr>
            <a:normAutofit/>
          </a:bodyPr>
          <a:lstStyle/>
          <a:p>
            <a:r>
              <a:rPr lang="nl-NL" dirty="0"/>
              <a:t>Lesdoelen</a:t>
            </a:r>
          </a:p>
        </p:txBody>
      </p:sp>
      <p:sp>
        <p:nvSpPr>
          <p:cNvPr id="8" name="Tijdelijke aanduiding voor inhoud 2"/>
          <p:cNvSpPr>
            <a:spLocks noGrp="1"/>
          </p:cNvSpPr>
          <p:nvPr>
            <p:ph idx="1"/>
          </p:nvPr>
        </p:nvSpPr>
        <p:spPr>
          <a:xfrm>
            <a:off x="1161288" y="701019"/>
            <a:ext cx="6484094" cy="3382247"/>
          </a:xfrm>
        </p:spPr>
        <p:txBody>
          <a:bodyPr anchor="ctr">
            <a:normAutofit/>
          </a:bodyPr>
          <a:lstStyle/>
          <a:p>
            <a:r>
              <a:rPr lang="nl-NL" sz="2000"/>
              <a:t>Kunnen omschrijven wat vertering is en de functie van verteringssappen en enzymen kunnen aangeven. </a:t>
            </a:r>
          </a:p>
          <a:p>
            <a:endParaRPr lang="nl-NL" sz="2000"/>
          </a:p>
          <a:p>
            <a:r>
              <a:rPr lang="nl-NL" sz="2000"/>
              <a:t>Kunnen omschrijven hoe de darmperistaltiek tot stand komt en de functies hiervan kunnen benoemen. </a:t>
            </a:r>
          </a:p>
          <a:p>
            <a:endParaRPr lang="nl-NL" sz="2000"/>
          </a:p>
          <a:p>
            <a:r>
              <a:rPr lang="nl-NL" sz="2000"/>
              <a:t>Delen van het verteringsstelsel van de mens kunnen noemen met hun functies en kenmerken. </a:t>
            </a:r>
          </a:p>
        </p:txBody>
      </p:sp>
      <p:cxnSp>
        <p:nvCxnSpPr>
          <p:cNvPr id="13" name="Straight Connector 12">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07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a:t>Vertering</a:t>
            </a:r>
          </a:p>
        </p:txBody>
      </p:sp>
      <p:sp>
        <p:nvSpPr>
          <p:cNvPr id="3" name="Tijdelijke aanduiding voor inhoud 2"/>
          <p:cNvSpPr>
            <a:spLocks noGrp="1"/>
          </p:cNvSpPr>
          <p:nvPr>
            <p:ph idx="1"/>
          </p:nvPr>
        </p:nvSpPr>
        <p:spPr>
          <a:xfrm>
            <a:off x="838200" y="1825625"/>
            <a:ext cx="3797807" cy="4351338"/>
          </a:xfrm>
        </p:spPr>
        <p:txBody>
          <a:bodyPr>
            <a:normAutofit/>
          </a:bodyPr>
          <a:lstStyle/>
          <a:p>
            <a:pPr marL="0" indent="0">
              <a:buNone/>
            </a:pPr>
            <a:r>
              <a:rPr lang="nl-NL" sz="2000"/>
              <a:t>“Het omzetten van voedingsstoffen die niet door de darmwand heen in het bloed kunnen worden opgenomen, in verteringsproducten die wel kunnen worden opgenomen in het bloed.”</a:t>
            </a:r>
          </a:p>
          <a:p>
            <a:endParaRPr lang="nl-NL" sz="2000"/>
          </a:p>
        </p:txBody>
      </p:sp>
      <p:pic>
        <p:nvPicPr>
          <p:cNvPr id="5" name="Afbeelding 1"/>
          <p:cNvPicPr>
            <a:picLocks noChangeAspect="1"/>
          </p:cNvPicPr>
          <p:nvPr/>
        </p:nvPicPr>
        <p:blipFill rotWithShape="1">
          <a:blip r:embed="rId2">
            <a:extLst>
              <a:ext uri="{28A0092B-C50C-407E-A947-70E740481C1C}">
                <a14:useLocalDpi xmlns:a14="http://schemas.microsoft.com/office/drawing/2010/main" val="0"/>
              </a:ext>
            </a:extLst>
          </a:blip>
          <a:srcRect l="282" r="880" b="-2"/>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59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965430" y="629266"/>
            <a:ext cx="6586491" cy="1676603"/>
          </a:xfrm>
        </p:spPr>
        <p:txBody>
          <a:bodyPr>
            <a:normAutofit/>
          </a:bodyPr>
          <a:lstStyle/>
          <a:p>
            <a:r>
              <a:rPr lang="nl-NL" dirty="0"/>
              <a:t>Het maag-darm kanaal</a:t>
            </a:r>
          </a:p>
        </p:txBody>
      </p:sp>
      <p:pic>
        <p:nvPicPr>
          <p:cNvPr id="1026" name="Picture 2" descr="Afbeeldingsresultaat voor maagdarmkanaal"/>
          <p:cNvPicPr>
            <a:picLocks noChangeAspect="1" noChangeArrowheads="1"/>
          </p:cNvPicPr>
          <p:nvPr/>
        </p:nvPicPr>
        <p:blipFill rotWithShape="1">
          <a:blip r:embed="rId2">
            <a:extLst>
              <a:ext uri="{28A0092B-C50C-407E-A947-70E740481C1C}">
                <a14:useLocalDpi xmlns:a14="http://schemas.microsoft.com/office/drawing/2010/main" val="0"/>
              </a:ext>
            </a:extLst>
          </a:blip>
          <a:srcRect t="5317" r="-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4965431" y="2438400"/>
            <a:ext cx="6586489" cy="3785419"/>
          </a:xfrm>
        </p:spPr>
        <p:txBody>
          <a:bodyPr>
            <a:normAutofit/>
          </a:bodyPr>
          <a:lstStyle/>
          <a:p>
            <a:pPr marL="0" indent="0">
              <a:buNone/>
            </a:pPr>
            <a:r>
              <a:rPr lang="nl-NL" sz="1700"/>
              <a:t>Het maagdarm kanaal is een holte die door het lichaam loopt, van mond tot anus. Het bestaat uit: </a:t>
            </a:r>
          </a:p>
          <a:p>
            <a:pPr lvl="1"/>
            <a:r>
              <a:rPr lang="nl-NL" sz="1700"/>
              <a:t>mond </a:t>
            </a:r>
          </a:p>
          <a:p>
            <a:pPr lvl="1"/>
            <a:r>
              <a:rPr lang="nl-NL" sz="1700"/>
              <a:t>mondholte</a:t>
            </a:r>
          </a:p>
          <a:p>
            <a:pPr lvl="1"/>
            <a:r>
              <a:rPr lang="nl-NL" sz="1700"/>
              <a:t>keelholte</a:t>
            </a:r>
          </a:p>
          <a:p>
            <a:pPr lvl="1"/>
            <a:r>
              <a:rPr lang="nl-NL" sz="1700"/>
              <a:t>slokdarm</a:t>
            </a:r>
          </a:p>
          <a:p>
            <a:pPr lvl="1"/>
            <a:r>
              <a:rPr lang="nl-NL" sz="1700"/>
              <a:t>maag</a:t>
            </a:r>
          </a:p>
          <a:p>
            <a:pPr lvl="1"/>
            <a:r>
              <a:rPr lang="nl-NL" sz="1700"/>
              <a:t>dunne darm (met 12-vingerige darm)</a:t>
            </a:r>
          </a:p>
          <a:p>
            <a:pPr lvl="1"/>
            <a:r>
              <a:rPr lang="nl-NL" sz="1700"/>
              <a:t>blinde darm</a:t>
            </a:r>
          </a:p>
          <a:p>
            <a:pPr lvl="1"/>
            <a:r>
              <a:rPr lang="nl-NL" sz="1700"/>
              <a:t>dikke darm</a:t>
            </a:r>
          </a:p>
          <a:p>
            <a:pPr lvl="1"/>
            <a:r>
              <a:rPr lang="nl-NL" sz="1700"/>
              <a:t>endeldarm</a:t>
            </a:r>
          </a:p>
          <a:p>
            <a:pPr lvl="1"/>
            <a:r>
              <a:rPr lang="nl-NL" sz="1700"/>
              <a:t>anus</a:t>
            </a:r>
          </a:p>
          <a:p>
            <a:endParaRPr lang="nl-NL" sz="1700"/>
          </a:p>
        </p:txBody>
      </p:sp>
    </p:spTree>
    <p:extLst>
      <p:ext uri="{BB962C8B-B14F-4D97-AF65-F5344CB8AC3E}">
        <p14:creationId xmlns:p14="http://schemas.microsoft.com/office/powerpoint/2010/main" val="96877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p:cNvSpPr>
            <a:spLocks noGrp="1"/>
          </p:cNvSpPr>
          <p:nvPr>
            <p:ph type="title" idx="4294967295"/>
          </p:nvPr>
        </p:nvSpPr>
        <p:spPr>
          <a:xfrm>
            <a:off x="535020" y="685800"/>
            <a:ext cx="2780271" cy="5105400"/>
          </a:xfrm>
        </p:spPr>
        <p:txBody>
          <a:bodyPr vert="horz" lIns="91440" tIns="45720" rIns="91440" bIns="45720" rtlCol="0" anchor="ctr">
            <a:normAutofit/>
          </a:bodyPr>
          <a:lstStyle/>
          <a:p>
            <a:r>
              <a:rPr lang="en-US" sz="4000">
                <a:solidFill>
                  <a:srgbClr val="FFFFFF"/>
                </a:solidFill>
              </a:rPr>
              <a:t>Functies van het maag-darm kanaal</a:t>
            </a:r>
          </a:p>
        </p:txBody>
      </p:sp>
      <p:graphicFrame>
        <p:nvGraphicFramePr>
          <p:cNvPr id="7" name="Tijdelijke aanduiding voor inhoud 2">
            <a:extLst>
              <a:ext uri="{FF2B5EF4-FFF2-40B4-BE49-F238E27FC236}">
                <a16:creationId xmlns:a16="http://schemas.microsoft.com/office/drawing/2014/main" id="{81EE72AA-7A99-4C9A-9B14-1227CAECE77D}"/>
              </a:ext>
            </a:extLst>
          </p:cNvPr>
          <p:cNvGraphicFramePr>
            <a:graphicFrameLocks noGrp="1"/>
          </p:cNvGraphicFramePr>
          <p:nvPr>
            <p:ph idx="4294967295"/>
            <p:extLst>
              <p:ext uri="{D42A27DB-BD31-4B8C-83A1-F6EECF244321}">
                <p14:modId xmlns:p14="http://schemas.microsoft.com/office/powerpoint/2010/main" val="228423311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38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58240" y="4894262"/>
            <a:ext cx="10307952" cy="1325563"/>
          </a:xfrm>
        </p:spPr>
        <p:txBody>
          <a:bodyPr>
            <a:normAutofit/>
          </a:bodyPr>
          <a:lstStyle/>
          <a:p>
            <a:r>
              <a:rPr lang="nl-NL" dirty="0"/>
              <a:t>Opname van voedingsstoffen</a:t>
            </a:r>
          </a:p>
        </p:txBody>
      </p:sp>
      <p:sp>
        <p:nvSpPr>
          <p:cNvPr id="3" name="Tijdelijke aanduiding voor inhoud 2"/>
          <p:cNvSpPr>
            <a:spLocks noGrp="1"/>
          </p:cNvSpPr>
          <p:nvPr>
            <p:ph idx="1"/>
          </p:nvPr>
        </p:nvSpPr>
        <p:spPr>
          <a:xfrm>
            <a:off x="1161288" y="701019"/>
            <a:ext cx="6484094" cy="3382247"/>
          </a:xfrm>
        </p:spPr>
        <p:txBody>
          <a:bodyPr anchor="ctr">
            <a:normAutofit/>
          </a:bodyPr>
          <a:lstStyle/>
          <a:p>
            <a:pPr marL="0" lvl="1" indent="0">
              <a:spcBef>
                <a:spcPts val="1000"/>
              </a:spcBef>
              <a:buNone/>
            </a:pPr>
            <a:br>
              <a:rPr lang="nl-NL" sz="2000"/>
            </a:br>
            <a:br>
              <a:rPr lang="nl-NL" sz="2000"/>
            </a:br>
            <a:endParaRPr lang="nl-NL" sz="2000"/>
          </a:p>
        </p:txBody>
      </p:sp>
      <p:cxnSp>
        <p:nvCxnSpPr>
          <p:cNvPr id="16" name="Straight Connector 15">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p:cNvSpPr/>
          <p:nvPr/>
        </p:nvSpPr>
        <p:spPr>
          <a:xfrm>
            <a:off x="691376" y="1426487"/>
            <a:ext cx="10662424" cy="4809522"/>
          </a:xfrm>
          <a:prstGeom prst="rect">
            <a:avLst/>
          </a:prstGeom>
        </p:spPr>
        <p:txBody>
          <a:bodyPr wrap="square">
            <a:spAutoFit/>
          </a:bodyPr>
          <a:lstStyle/>
          <a:p>
            <a:pPr marL="0" lvl="1" eaLnBrk="0" hangingPunct="0">
              <a:lnSpc>
                <a:spcPct val="90000"/>
              </a:lnSpc>
              <a:spcBef>
                <a:spcPts val="1000"/>
              </a:spcBef>
            </a:pPr>
            <a:r>
              <a:rPr lang="nl-NL" sz="2400" dirty="0"/>
              <a:t>Grote voedingsmiddelen moeten verkleind worden om te kunnen worden opgenomen.</a:t>
            </a:r>
          </a:p>
          <a:p>
            <a:pPr marL="342900" lvl="1" indent="-342900" eaLnBrk="0" hangingPunct="0">
              <a:lnSpc>
                <a:spcPct val="90000"/>
              </a:lnSpc>
              <a:spcBef>
                <a:spcPts val="1000"/>
              </a:spcBef>
              <a:buFont typeface="Arial" panose="020B0604020202020204" pitchFamily="34" charset="0"/>
              <a:buChar char="•"/>
            </a:pPr>
            <a:r>
              <a:rPr lang="nl-NL" sz="2000" dirty="0"/>
              <a:t>Fysieke verkleining</a:t>
            </a:r>
          </a:p>
          <a:p>
            <a:pPr marL="342900" lvl="1" indent="-342900" eaLnBrk="0" hangingPunct="0">
              <a:lnSpc>
                <a:spcPct val="90000"/>
              </a:lnSpc>
              <a:spcBef>
                <a:spcPts val="1000"/>
              </a:spcBef>
              <a:buFont typeface="Arial" panose="020B0604020202020204" pitchFamily="34" charset="0"/>
              <a:buChar char="•"/>
            </a:pPr>
            <a:r>
              <a:rPr lang="nl-NL" sz="2000" dirty="0"/>
              <a:t>kauwen </a:t>
            </a:r>
          </a:p>
          <a:p>
            <a:pPr marL="342900" lvl="1" indent="-342900" eaLnBrk="0" hangingPunct="0">
              <a:lnSpc>
                <a:spcPct val="90000"/>
              </a:lnSpc>
              <a:spcBef>
                <a:spcPts val="1000"/>
              </a:spcBef>
              <a:buFont typeface="Arial" panose="020B0604020202020204" pitchFamily="34" charset="0"/>
              <a:buChar char="•"/>
            </a:pPr>
            <a:r>
              <a:rPr lang="nl-NL" sz="2000" dirty="0"/>
              <a:t>Vermalen</a:t>
            </a:r>
          </a:p>
          <a:p>
            <a:pPr marL="342900" lvl="1" indent="-342900" eaLnBrk="0" hangingPunct="0">
              <a:lnSpc>
                <a:spcPct val="90000"/>
              </a:lnSpc>
              <a:spcBef>
                <a:spcPts val="1000"/>
              </a:spcBef>
              <a:buFont typeface="Arial" panose="020B0604020202020204" pitchFamily="34" charset="0"/>
              <a:buChar char="•"/>
            </a:pPr>
            <a:r>
              <a:rPr lang="nl-NL" sz="2000" dirty="0"/>
              <a:t>inweken</a:t>
            </a:r>
          </a:p>
          <a:p>
            <a:pPr marL="342900" lvl="1" indent="-342900" eaLnBrk="0" hangingPunct="0">
              <a:lnSpc>
                <a:spcPct val="90000"/>
              </a:lnSpc>
              <a:spcBef>
                <a:spcPts val="1000"/>
              </a:spcBef>
              <a:buFont typeface="Arial" panose="020B0604020202020204" pitchFamily="34" charset="0"/>
              <a:buChar char="•"/>
            </a:pPr>
            <a:r>
              <a:rPr lang="nl-NL" sz="2000" dirty="0"/>
              <a:t>mengen door peristaltiek</a:t>
            </a:r>
          </a:p>
          <a:p>
            <a:pPr marL="342900" lvl="1" indent="-342900" eaLnBrk="0" hangingPunct="0">
              <a:lnSpc>
                <a:spcPct val="90000"/>
              </a:lnSpc>
              <a:spcBef>
                <a:spcPts val="1000"/>
              </a:spcBef>
              <a:buFont typeface="Arial" panose="020B0604020202020204" pitchFamily="34" charset="0"/>
              <a:buChar char="•"/>
            </a:pPr>
            <a:r>
              <a:rPr lang="nl-NL" sz="2000" dirty="0"/>
              <a:t>fijn persen</a:t>
            </a:r>
          </a:p>
          <a:p>
            <a:pPr marL="342900" lvl="1" indent="-342900" eaLnBrk="0" hangingPunct="0">
              <a:lnSpc>
                <a:spcPct val="90000"/>
              </a:lnSpc>
              <a:spcBef>
                <a:spcPts val="1000"/>
              </a:spcBef>
              <a:buFont typeface="Arial" panose="020B0604020202020204" pitchFamily="34" charset="0"/>
              <a:buChar char="•"/>
            </a:pPr>
            <a:r>
              <a:rPr lang="nl-NL" sz="2000" dirty="0"/>
              <a:t>Chemische verkleining</a:t>
            </a:r>
          </a:p>
          <a:p>
            <a:pPr marL="342900" lvl="1" indent="-342900" eaLnBrk="0" hangingPunct="0">
              <a:lnSpc>
                <a:spcPct val="90000"/>
              </a:lnSpc>
              <a:spcBef>
                <a:spcPts val="1000"/>
              </a:spcBef>
              <a:buFont typeface="Arial" panose="020B0604020202020204" pitchFamily="34" charset="0"/>
              <a:buChar char="•"/>
            </a:pPr>
            <a:r>
              <a:rPr lang="nl-NL" sz="2000" dirty="0"/>
              <a:t>maagzuur </a:t>
            </a:r>
          </a:p>
          <a:p>
            <a:pPr marL="342900" lvl="1" indent="-342900" eaLnBrk="0" hangingPunct="0">
              <a:lnSpc>
                <a:spcPct val="90000"/>
              </a:lnSpc>
              <a:spcBef>
                <a:spcPts val="1000"/>
              </a:spcBef>
              <a:buFont typeface="Arial" panose="020B0604020202020204" pitchFamily="34" charset="0"/>
              <a:buChar char="•"/>
            </a:pPr>
            <a:r>
              <a:rPr lang="nl-NL" sz="2000" dirty="0"/>
              <a:t>galsappen</a:t>
            </a:r>
          </a:p>
          <a:p>
            <a:pPr marL="342900" lvl="1" indent="-342900" eaLnBrk="0" hangingPunct="0">
              <a:lnSpc>
                <a:spcPct val="90000"/>
              </a:lnSpc>
              <a:spcBef>
                <a:spcPts val="1000"/>
              </a:spcBef>
              <a:buFont typeface="Arial" panose="020B0604020202020204" pitchFamily="34" charset="0"/>
              <a:buChar char="•"/>
            </a:pPr>
            <a:r>
              <a:rPr lang="nl-NL" sz="2000" dirty="0"/>
              <a:t>enzymen </a:t>
            </a:r>
          </a:p>
        </p:txBody>
      </p:sp>
      <p:sp>
        <p:nvSpPr>
          <p:cNvPr id="6" name="Rechthoek 5"/>
          <p:cNvSpPr/>
          <p:nvPr/>
        </p:nvSpPr>
        <p:spPr>
          <a:xfrm>
            <a:off x="6595947" y="3718100"/>
            <a:ext cx="52578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spcAft>
                <a:spcPts val="600"/>
              </a:spcAft>
            </a:pPr>
            <a:r>
              <a:rPr lang="nl-NL" b="1" dirty="0"/>
              <a:t>Doel: Opname door de darmwand naar de bloedbaan</a:t>
            </a:r>
            <a:br>
              <a:rPr lang="nl-NL" dirty="0"/>
            </a:br>
            <a:endParaRPr lang="nl-NL"/>
          </a:p>
        </p:txBody>
      </p:sp>
    </p:spTree>
    <p:extLst>
      <p:ext uri="{BB962C8B-B14F-4D97-AF65-F5344CB8AC3E}">
        <p14:creationId xmlns:p14="http://schemas.microsoft.com/office/powerpoint/2010/main" val="2655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46" name="Titel 1"/>
          <p:cNvSpPr>
            <a:spLocks noGrp="1"/>
          </p:cNvSpPr>
          <p:nvPr>
            <p:ph type="title"/>
          </p:nvPr>
        </p:nvSpPr>
        <p:spPr>
          <a:xfrm>
            <a:off x="804673" y="1120285"/>
            <a:ext cx="3348227" cy="2809875"/>
          </a:xfrm>
        </p:spPr>
        <p:txBody>
          <a:bodyPr vert="horz" lIns="91440" tIns="45720" rIns="91440" bIns="45720" rtlCol="0" anchor="b">
            <a:normAutofit/>
          </a:bodyPr>
          <a:lstStyle/>
          <a:p>
            <a:r>
              <a:rPr lang="en-US" altLang="nl-NL" sz="4000" kern="1200">
                <a:solidFill>
                  <a:schemeClr val="bg1">
                    <a:lumMod val="85000"/>
                    <a:lumOff val="15000"/>
                  </a:schemeClr>
                </a:solidFill>
                <a:latin typeface="+mj-lt"/>
                <a:ea typeface="+mj-ea"/>
                <a:cs typeface="+mj-cs"/>
              </a:rPr>
              <a:t>Peristaltische beweging</a:t>
            </a:r>
          </a:p>
        </p:txBody>
      </p:sp>
      <p:sp>
        <p:nvSpPr>
          <p:cNvPr id="31748" name="Tekstvak 1"/>
          <p:cNvSpPr txBox="1">
            <a:spLocks noChangeArrowheads="1"/>
          </p:cNvSpPr>
          <p:nvPr/>
        </p:nvSpPr>
        <p:spPr bwMode="auto">
          <a:xfrm>
            <a:off x="804672" y="3930160"/>
            <a:ext cx="3348228" cy="9284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1000"/>
              </a:spcBef>
              <a:spcAft>
                <a:spcPts val="600"/>
              </a:spcAft>
              <a:buNone/>
            </a:pPr>
            <a:r>
              <a:rPr lang="en-US" altLang="nl-NL" sz="2000" kern="1200">
                <a:solidFill>
                  <a:schemeClr val="bg1">
                    <a:lumMod val="85000"/>
                    <a:lumOff val="15000"/>
                  </a:schemeClr>
                </a:solidFill>
                <a:latin typeface="+mn-lt"/>
                <a:ea typeface="+mn-ea"/>
                <a:cs typeface="+mn-cs"/>
              </a:rPr>
              <a:t>Animatie: klik op afbeelding</a:t>
            </a:r>
          </a:p>
        </p:txBody>
      </p:sp>
      <p:pic>
        <p:nvPicPr>
          <p:cNvPr id="31747" name="Afbeelding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458965" y="1404218"/>
            <a:ext cx="6089568" cy="4049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9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C4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itel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altLang="nl-NL" sz="2600">
                <a:solidFill>
                  <a:srgbClr val="FFFFFF"/>
                </a:solidFill>
              </a:rPr>
              <a:t>Maag</a:t>
            </a:r>
          </a:p>
        </p:txBody>
      </p:sp>
      <p:pic>
        <p:nvPicPr>
          <p:cNvPr id="32772" name="Afbeelding 1"/>
          <p:cNvPicPr>
            <a:picLocks noChangeAspect="1"/>
          </p:cNvPicPr>
          <p:nvPr/>
        </p:nvPicPr>
        <p:blipFill>
          <a:blip r:embed="rId2">
            <a:extLst>
              <a:ext uri="{28A0092B-C50C-407E-A947-70E740481C1C}">
                <a14:useLocalDpi xmlns:a14="http://schemas.microsoft.com/office/drawing/2010/main" val="0"/>
              </a:ext>
            </a:extLst>
          </a:blip>
          <a:srcRect t="15105"/>
          <a:stretch>
            <a:fillRect/>
          </a:stretch>
        </p:blipFill>
        <p:spPr bwMode="auto">
          <a:xfrm>
            <a:off x="4038600" y="1313299"/>
            <a:ext cx="5667144" cy="30911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jdelijke aanduiding voor inhoud 2"/>
          <p:cNvSpPr>
            <a:spLocks noGrp="1"/>
          </p:cNvSpPr>
          <p:nvPr>
            <p:ph idx="1"/>
          </p:nvPr>
        </p:nvSpPr>
        <p:spPr>
          <a:xfrm>
            <a:off x="4038600" y="4884873"/>
            <a:ext cx="7188199" cy="1292090"/>
          </a:xfrm>
        </p:spPr>
        <p:txBody>
          <a:bodyPr>
            <a:normAutofit/>
          </a:bodyPr>
          <a:lstStyle/>
          <a:p>
            <a:pPr marL="457200" lvl="1" indent="-457200">
              <a:buSzPct val="80000"/>
              <a:buFont typeface="Arial" panose="020B0604020202020204" pitchFamily="34" charset="0"/>
              <a:buChar char="•"/>
            </a:pPr>
            <a:r>
              <a:rPr lang="nl-NL" altLang="nl-NL" sz="1800"/>
              <a:t>Voedsel blijft gemiddeld 3 tot 4 uur in de maag voordat het naar de 12-vingerigedarm gaat</a:t>
            </a:r>
          </a:p>
          <a:p>
            <a:pPr marL="457200" lvl="1" indent="-457200">
              <a:buSzPct val="80000"/>
              <a:buFont typeface="Arial" panose="020B0604020202020204" pitchFamily="34" charset="0"/>
              <a:buChar char="•"/>
            </a:pPr>
            <a:r>
              <a:rPr lang="nl-NL" altLang="nl-NL" sz="1800"/>
              <a:t>Bij vet voedsel kan het 7 uur in de maag aanwezig blijven</a:t>
            </a:r>
          </a:p>
          <a:p>
            <a:endParaRPr lang="nl-NL" altLang="nl-NL" sz="1800"/>
          </a:p>
        </p:txBody>
      </p:sp>
    </p:spTree>
    <p:extLst>
      <p:ext uri="{BB962C8B-B14F-4D97-AF65-F5344CB8AC3E}">
        <p14:creationId xmlns:p14="http://schemas.microsoft.com/office/powerpoint/2010/main" val="638254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1CD2AC-3609-4EBB-8A2D-1FE13C099440}">
  <ds:schemaRefs>
    <ds:schemaRef ds:uri="http://schemas.microsoft.com/sharepoint/v3/contenttype/forms"/>
  </ds:schemaRefs>
</ds:datastoreItem>
</file>

<file path=customXml/itemProps2.xml><?xml version="1.0" encoding="utf-8"?>
<ds:datastoreItem xmlns:ds="http://schemas.openxmlformats.org/officeDocument/2006/customXml" ds:itemID="{7A89591F-C6A5-4E4F-98F5-1C751EF7C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F1402B-9CB2-4292-AEAB-21AE20387624}">
  <ds:schemaRef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04a8cfdc-dc7c-4728-8468-1752323b6d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50</TotalTime>
  <Words>805</Words>
  <Application>Microsoft Macintosh PowerPoint</Application>
  <PresentationFormat>Breedbeeld</PresentationFormat>
  <Paragraphs>111</Paragraphs>
  <Slides>21</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Calibri Light</vt:lpstr>
      <vt:lpstr>Times New Roman</vt:lpstr>
      <vt:lpstr>Wingdings</vt:lpstr>
      <vt:lpstr>Kantoorthema</vt:lpstr>
      <vt:lpstr>Het verteringsstelsel</vt:lpstr>
      <vt:lpstr>Inhoud</vt:lpstr>
      <vt:lpstr>Lesdoelen</vt:lpstr>
      <vt:lpstr>Vertering</vt:lpstr>
      <vt:lpstr>Het maag-darm kanaal</vt:lpstr>
      <vt:lpstr>Functies van het maag-darm kanaal</vt:lpstr>
      <vt:lpstr>Opname van voedingsstoffen</vt:lpstr>
      <vt:lpstr>Peristaltische beweging</vt:lpstr>
      <vt:lpstr>Maag</vt:lpstr>
      <vt:lpstr>Maag</vt:lpstr>
      <vt:lpstr>Alvleesklier</vt:lpstr>
      <vt:lpstr>Alvleesklier</vt:lpstr>
      <vt:lpstr>12-vingerige darm</vt:lpstr>
      <vt:lpstr>Dunne darm</vt:lpstr>
      <vt:lpstr>Dunne darm – doorsnede </vt:lpstr>
      <vt:lpstr>Blinde darm</vt:lpstr>
      <vt:lpstr>Dikke darm</vt:lpstr>
      <vt:lpstr>Endeldarm</vt:lpstr>
      <vt:lpstr>Doelstelling 1</vt:lpstr>
      <vt:lpstr>Doelstelling 2</vt:lpstr>
      <vt:lpstr>Doelstelling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verteringsstelsel</dc:title>
  <dc:creator>Mariska de Rouw</dc:creator>
  <cp:lastModifiedBy>Mariska de Rouw</cp:lastModifiedBy>
  <cp:revision>1</cp:revision>
  <dcterms:created xsi:type="dcterms:W3CDTF">2019-11-15T14:06:51Z</dcterms:created>
  <dcterms:modified xsi:type="dcterms:W3CDTF">2019-11-15T14:57:03Z</dcterms:modified>
</cp:coreProperties>
</file>